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306" r:id="rId4"/>
    <p:sldId id="297" r:id="rId5"/>
    <p:sldId id="298" r:id="rId7"/>
    <p:sldId id="318" r:id="rId8"/>
    <p:sldId id="299" r:id="rId9"/>
    <p:sldId id="319" r:id="rId10"/>
    <p:sldId id="300" r:id="rId11"/>
    <p:sldId id="320" r:id="rId12"/>
    <p:sldId id="301" r:id="rId13"/>
    <p:sldId id="321" r:id="rId14"/>
    <p:sldId id="302" r:id="rId15"/>
    <p:sldId id="303" r:id="rId16"/>
    <p:sldId id="304" r:id="rId17"/>
    <p:sldId id="305" r:id="rId18"/>
    <p:sldId id="311" r:id="rId19"/>
    <p:sldId id="310" r:id="rId20"/>
  </p:sldIdLst>
  <p:sldSz cx="12192000" cy="6858000"/>
  <p:notesSz cx="7103745" cy="10234295"/>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image" Target="../media/image1.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80135" y="1827530"/>
            <a:ext cx="4345305" cy="2417445"/>
          </a:xfrm>
          <a:prstGeom prst="rect">
            <a:avLst/>
          </a:prstGeom>
          <a:noFill/>
        </p:spPr>
        <p:txBody>
          <a:bodyPr wrap="square" rtlCol="0">
            <a:spAutoFit/>
          </a:bodyPr>
          <a:p>
            <a:pPr algn="ctr">
              <a:lnSpc>
                <a:spcPct val="140000"/>
              </a:lnSpc>
            </a:pPr>
            <a:r>
              <a:rPr lang="zh-CN" sz="5400" b="1" spc="300">
                <a:solidFill>
                  <a:srgbClr val="2FADAC"/>
                </a:solidFill>
                <a:uFillTx/>
                <a:latin typeface="微软雅黑" panose="020B0503020204020204" charset="-122"/>
                <a:ea typeface="微软雅黑" panose="020B0503020204020204" charset="-122"/>
                <a:sym typeface="+mn-ea"/>
              </a:rPr>
              <a:t>发动机电控系统组成</a:t>
            </a:r>
            <a:endParaRPr lang="zh-CN" sz="5400" b="1" spc="300">
              <a:solidFill>
                <a:srgbClr val="2FADAC"/>
              </a:solidFill>
              <a:uFillTx/>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1"/>
          <a:stretch>
            <a:fillRect/>
          </a:stretch>
        </p:blipFill>
        <p:spPr>
          <a:xfrm>
            <a:off x="6122670" y="1025525"/>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排放控制系统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449830" y="275082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0" name="文本框 9"/>
          <p:cNvSpPr txBox="1"/>
          <p:nvPr/>
        </p:nvSpPr>
        <p:spPr>
          <a:xfrm>
            <a:off x="4772660" y="1936115"/>
            <a:ext cx="3923665" cy="737235"/>
          </a:xfrm>
          <a:prstGeom prst="rect">
            <a:avLst/>
          </a:prstGeom>
          <a:noFill/>
        </p:spPr>
        <p:txBody>
          <a:bodyPr wrap="square" rtlCol="0">
            <a:spAutoFit/>
          </a:bodyPr>
          <a:p>
            <a:pPr>
              <a:lnSpc>
                <a:spcPct val="150000"/>
              </a:lnSpc>
            </a:pPr>
            <a:r>
              <a:rPr lang="zh-CN" altLang="en-US" sz="2800">
                <a:latin typeface="微软雅黑" panose="020B0503020204020204" charset="-122"/>
                <a:ea typeface="微软雅黑" panose="020B0503020204020204" charset="-122"/>
              </a:rPr>
              <a:t>EGR废气再循环控制</a:t>
            </a:r>
            <a:endParaRPr lang="zh-CN" altLang="en-US" sz="2800">
              <a:latin typeface="微软雅黑" panose="020B0503020204020204" charset="-122"/>
              <a:ea typeface="微软雅黑" panose="020B0503020204020204" charset="-122"/>
            </a:endParaRPr>
          </a:p>
        </p:txBody>
      </p:sp>
      <p:sp>
        <p:nvSpPr>
          <p:cNvPr id="15" name="文本框 14"/>
          <p:cNvSpPr txBox="1"/>
          <p:nvPr/>
        </p:nvSpPr>
        <p:spPr>
          <a:xfrm>
            <a:off x="4772660" y="3060700"/>
            <a:ext cx="5129530" cy="737235"/>
          </a:xfrm>
          <a:prstGeom prst="rect">
            <a:avLst/>
          </a:prstGeom>
          <a:noFill/>
        </p:spPr>
        <p:txBody>
          <a:bodyPr wrap="square" rtlCol="0">
            <a:spAutoFit/>
          </a:bodyPr>
          <a:p>
            <a:pPr>
              <a:lnSpc>
                <a:spcPct val="150000"/>
              </a:lnSpc>
            </a:pPr>
            <a:r>
              <a:rPr lang="zh-CN" altLang="en-US" sz="2800">
                <a:latin typeface="微软雅黑" panose="020B0503020204020204" charset="-122"/>
                <a:ea typeface="微软雅黑" panose="020B0503020204020204" charset="-122"/>
              </a:rPr>
              <a:t>活性炭罐电磁阀控制</a:t>
            </a:r>
            <a:endParaRPr lang="zh-CN" altLang="en-US" sz="2800">
              <a:latin typeface="微软雅黑" panose="020B0503020204020204" charset="-122"/>
              <a:ea typeface="微软雅黑" panose="020B0503020204020204" charset="-122"/>
            </a:endParaRPr>
          </a:p>
        </p:txBody>
      </p:sp>
      <p:sp>
        <p:nvSpPr>
          <p:cNvPr id="16" name="文本框 15"/>
          <p:cNvSpPr txBox="1"/>
          <p:nvPr/>
        </p:nvSpPr>
        <p:spPr>
          <a:xfrm>
            <a:off x="4772660" y="4084320"/>
            <a:ext cx="4085590" cy="737235"/>
          </a:xfrm>
          <a:prstGeom prst="rect">
            <a:avLst/>
          </a:prstGeom>
          <a:noFill/>
        </p:spPr>
        <p:txBody>
          <a:bodyPr wrap="square" rtlCol="0">
            <a:spAutoFit/>
          </a:bodyPr>
          <a:p>
            <a:pPr>
              <a:lnSpc>
                <a:spcPct val="150000"/>
              </a:lnSpc>
            </a:pPr>
            <a:r>
              <a:rPr lang="zh-CN" altLang="en-US" sz="2800">
                <a:latin typeface="微软雅黑" panose="020B0503020204020204" charset="-122"/>
                <a:ea typeface="微软雅黑" panose="020B0503020204020204" charset="-122"/>
              </a:rPr>
              <a:t>三元催化转化系统</a:t>
            </a:r>
            <a:endParaRPr lang="zh-CN" altLang="en-US" sz="2800">
              <a:latin typeface="微软雅黑" panose="020B0503020204020204" charset="-122"/>
              <a:ea typeface="微软雅黑" panose="020B050302020402020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5714"/>
                                        </p:tgtEl>
                                        <p:attrNameLst>
                                          <p:attrName>style.visibility</p:attrName>
                                        </p:attrNameLst>
                                      </p:cBhvr>
                                      <p:to>
                                        <p:strVal val="visible"/>
                                      </p:to>
                                    </p:set>
                                    <p:anim calcmode="lin" valueType="num">
                                      <p:cBhvr>
                                        <p:cTn id="7" dur="500" fill="hold"/>
                                        <p:tgtEl>
                                          <p:spTgt spid="115714"/>
                                        </p:tgtEl>
                                        <p:attrNameLst>
                                          <p:attrName>ppt_w</p:attrName>
                                        </p:attrNameLst>
                                      </p:cBhvr>
                                      <p:tavLst>
                                        <p:tav tm="0">
                                          <p:val>
                                            <p:fltVal val="0.000000"/>
                                          </p:val>
                                        </p:tav>
                                        <p:tav tm="100000">
                                          <p:val>
                                            <p:strVal val="#ppt_w"/>
                                          </p:val>
                                        </p:tav>
                                      </p:tavLst>
                                    </p:anim>
                                    <p:anim calcmode="lin" valueType="num">
                                      <p:cBhvr>
                                        <p:cTn id="8"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10"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415030" y="1905635"/>
            <a:ext cx="7995285" cy="304609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电控系统工作时，微处理器检测到某些传感器、执行器及其控制电路出现故障时，失效保护系统</a:t>
            </a:r>
            <a:r>
              <a:rPr lang="zh-CN" altLang="en-US" sz="2400">
                <a:solidFill>
                  <a:srgbClr val="FF0000"/>
                </a:solidFill>
                <a:latin typeface="微软雅黑" panose="020B0503020204020204" charset="-122"/>
                <a:ea typeface="微软雅黑" panose="020B0503020204020204" charset="-122"/>
                <a:sym typeface="+mn-ea"/>
              </a:rPr>
              <a:t>给ECU提供设定的标准信号来替代故障信号</a:t>
            </a:r>
            <a:r>
              <a:rPr lang="zh-CN" altLang="en-US" sz="2400">
                <a:latin typeface="微软雅黑" panose="020B0503020204020204" charset="-122"/>
                <a:ea typeface="微软雅黑" panose="020B0503020204020204" charset="-122"/>
                <a:sym typeface="+mn-ea"/>
              </a:rPr>
              <a:t>，以保持控制系统继续工作，确保发动机仍能继续运转。</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758190" y="2230120"/>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失效保护控制系统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415030" y="1905635"/>
            <a:ext cx="7995285" cy="230695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其作用是</a:t>
            </a:r>
            <a:r>
              <a:rPr lang="zh-CN" altLang="en-US" sz="2400">
                <a:solidFill>
                  <a:srgbClr val="FF0000"/>
                </a:solidFill>
                <a:latin typeface="微软雅黑" panose="020B0503020204020204" charset="-122"/>
                <a:ea typeface="微软雅黑" panose="020B0503020204020204" charset="-122"/>
                <a:sym typeface="+mn-ea"/>
              </a:rPr>
              <a:t>监测、诊断</a:t>
            </a:r>
            <a:r>
              <a:rPr lang="zh-CN" altLang="en-US" sz="2400">
                <a:latin typeface="微软雅黑" panose="020B0503020204020204" charset="-122"/>
                <a:ea typeface="微软雅黑" panose="020B0503020204020204" charset="-122"/>
                <a:sym typeface="+mn-ea"/>
              </a:rPr>
              <a:t>电子控制系统中各传感器、执行器及ECU的工作是否正常，并根据自诊断结果</a:t>
            </a:r>
            <a:r>
              <a:rPr lang="zh-CN" altLang="en-US" sz="2400">
                <a:solidFill>
                  <a:srgbClr val="FF0000"/>
                </a:solidFill>
                <a:latin typeface="微软雅黑" panose="020B0503020204020204" charset="-122"/>
                <a:ea typeface="微软雅黑" panose="020B0503020204020204" charset="-122"/>
                <a:sym typeface="+mn-ea"/>
              </a:rPr>
              <a:t>控制故障指示灯工作</a:t>
            </a:r>
            <a:r>
              <a:rPr lang="zh-CN" altLang="en-US" sz="2400">
                <a:latin typeface="微软雅黑" panose="020B0503020204020204" charset="-122"/>
                <a:ea typeface="微软雅黑" panose="020B0503020204020204" charset="-122"/>
                <a:sym typeface="+mn-ea"/>
              </a:rPr>
              <a:t>。</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自诊断与报警系统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4" name="圆角矩形 3"/>
          <p:cNvSpPr/>
          <p:nvPr/>
        </p:nvSpPr>
        <p:spPr>
          <a:xfrm>
            <a:off x="6002655" y="4084320"/>
            <a:ext cx="3128010" cy="1429385"/>
          </a:xfrm>
          <a:prstGeom prst="roundRect">
            <a:avLst/>
          </a:prstGeom>
          <a:blipFill rotWithShape="1">
            <a:blip r:embed="rId1"/>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399155" y="1536700"/>
            <a:ext cx="7995285" cy="3784600"/>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当ECU内的微处理器或少数重要的传感器出现故障、车辆无法行驶时，应急备用系统使ECU把燃油喷射和点火正时控制在设定的水平上，作为一种备用功能使汽车能维持基本行驶，以便把汽车开到最近的维修站或适宜的地方，又称为“回家系统”。  </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应急备用系统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3" name="圆角矩形标注 2"/>
          <p:cNvSpPr/>
          <p:nvPr/>
        </p:nvSpPr>
        <p:spPr>
          <a:xfrm>
            <a:off x="8161020" y="4717415"/>
            <a:ext cx="2624455" cy="1318260"/>
          </a:xfrm>
          <a:prstGeom prst="wedgeRoundRectCallout">
            <a:avLst>
              <a:gd name="adj1" fmla="val -83114"/>
              <a:gd name="adj2" fmla="val -56738"/>
              <a:gd name="adj3" fmla="val 16667"/>
            </a:avLst>
          </a:prstGeom>
          <a:noFill/>
          <a:ln w="28575" cap="flat" cmpd="sng">
            <a:solidFill>
              <a:srgbClr val="FF0000"/>
            </a:solidFill>
            <a:prstDash val="solid"/>
            <a:miter/>
            <a:headEnd type="none" w="med" len="med"/>
            <a:tailEnd type="none" w="med" len="med"/>
          </a:ln>
        </p:spPr>
        <p:txBody>
          <a:bodyPr lIns="0" rIns="0"/>
          <a:p>
            <a:pPr algn="l">
              <a:lnSpc>
                <a:spcPct val="140000"/>
              </a:lnSpc>
            </a:pPr>
            <a:r>
              <a:rPr lang="zh-CN" altLang="zh-CN" sz="2400" spc="200">
                <a:uFillTx/>
                <a:latin typeface="微软雅黑" panose="020B0503020204020204" charset="-122"/>
                <a:ea typeface="微软雅黑" panose="020B0503020204020204" charset="-122"/>
                <a:sym typeface="+mn-ea"/>
              </a:rPr>
              <a:t>起动、怠速、非怠速三种工况</a:t>
            </a:r>
            <a:endParaRPr lang="zh-CN" altLang="zh-CN" sz="2400" spc="200">
              <a:uFillTx/>
              <a:latin typeface="微软雅黑" panose="020B0503020204020204" charset="-122"/>
              <a:ea typeface="微软雅黑" panose="020B0503020204020204"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圆角 29"/>
          <p:cNvSpPr/>
          <p:nvPr/>
        </p:nvSpPr>
        <p:spPr>
          <a:xfrm>
            <a:off x="1510030" y="1395730"/>
            <a:ext cx="10253345" cy="1148080"/>
          </a:xfrm>
          <a:prstGeom prst="roundRect">
            <a:avLst>
              <a:gd name="adj" fmla="val 21525"/>
            </a:avLst>
          </a:prstGeom>
          <a:noFill/>
          <a:ln w="12700" cap="flat">
            <a:noFill/>
            <a:miter lim="400000"/>
          </a:ln>
          <a:effectLst/>
        </p:spPr>
        <p:txBody>
          <a:bodyPr anchor="ctr"/>
          <a:p>
            <a:pPr algn="l">
              <a:lnSpc>
                <a:spcPct val="150000"/>
              </a:lnSpc>
            </a:pPr>
            <a:r>
              <a:rPr lang="zh-CN" altLang="en-US" sz="2400">
                <a:latin typeface="微软雅黑" panose="020B0503020204020204" charset="-122"/>
                <a:ea typeface="微软雅黑" panose="020B0503020204020204" charset="-122"/>
                <a:sym typeface="+mn-ea"/>
              </a:rPr>
              <a:t>发动机电子控制系统根据控制过程中有无反馈信号，可分为</a:t>
            </a:r>
            <a:r>
              <a:rPr lang="zh-CN" altLang="en-US" sz="2400">
                <a:solidFill>
                  <a:srgbClr val="FF0000"/>
                </a:solidFill>
                <a:latin typeface="微软雅黑" panose="020B0503020204020204" charset="-122"/>
                <a:ea typeface="微软雅黑" panose="020B0503020204020204" charset="-122"/>
                <a:sym typeface="+mn-ea"/>
              </a:rPr>
              <a:t>开环控制</a:t>
            </a:r>
            <a:r>
              <a:rPr lang="zh-CN" altLang="en-US" sz="2400">
                <a:latin typeface="微软雅黑" panose="020B0503020204020204" charset="-122"/>
                <a:ea typeface="微软雅黑" panose="020B0503020204020204" charset="-122"/>
                <a:sym typeface="+mn-ea"/>
              </a:rPr>
              <a:t>和</a:t>
            </a:r>
            <a:r>
              <a:rPr lang="zh-CN" altLang="en-US" sz="2400">
                <a:solidFill>
                  <a:srgbClr val="FF0000"/>
                </a:solidFill>
                <a:latin typeface="微软雅黑" panose="020B0503020204020204" charset="-122"/>
                <a:ea typeface="微软雅黑" panose="020B0503020204020204" charset="-122"/>
                <a:sym typeface="+mn-ea"/>
              </a:rPr>
              <a:t>闭环控制</a:t>
            </a:r>
            <a:r>
              <a:rPr lang="zh-CN" altLang="en-US" sz="2400">
                <a:solidFill>
                  <a:schemeClr val="tx1"/>
                </a:solidFill>
                <a:latin typeface="微软雅黑" panose="020B0503020204020204" charset="-122"/>
                <a:ea typeface="微软雅黑" panose="020B0503020204020204" charset="-122"/>
                <a:sym typeface="+mn-ea"/>
              </a:rPr>
              <a:t>。</a:t>
            </a:r>
            <a:endParaRPr lang="zh-CN" altLang="en-US" sz="2400">
              <a:solidFill>
                <a:schemeClr val="tx1"/>
              </a:solidFill>
              <a:latin typeface="微软雅黑" panose="020B0503020204020204" charset="-122"/>
              <a:ea typeface="微软雅黑" panose="020B0503020204020204" charset="-122"/>
              <a:sym typeface="+mn-ea"/>
            </a:endParaRPr>
          </a:p>
        </p:txBody>
      </p:sp>
      <p:sp>
        <p:nvSpPr>
          <p:cNvPr id="21508" name="流程图: 可选过程 21507"/>
          <p:cNvSpPr/>
          <p:nvPr/>
        </p:nvSpPr>
        <p:spPr>
          <a:xfrm>
            <a:off x="3054350" y="2868295"/>
            <a:ext cx="1328420" cy="807085"/>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传感器</a:t>
            </a:r>
            <a:endParaRPr lang="zh-CN" altLang="en-US" sz="2400" b="1" dirty="0">
              <a:latin typeface="Arial" panose="020B0604020202020204" pitchFamily="34" charset="0"/>
            </a:endParaRPr>
          </a:p>
        </p:txBody>
      </p:sp>
      <p:sp>
        <p:nvSpPr>
          <p:cNvPr id="21511" name="右箭头 21510"/>
          <p:cNvSpPr/>
          <p:nvPr/>
        </p:nvSpPr>
        <p:spPr>
          <a:xfrm>
            <a:off x="4646295" y="3083560"/>
            <a:ext cx="361950"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7" name="流程图: 可选过程 6"/>
          <p:cNvSpPr/>
          <p:nvPr/>
        </p:nvSpPr>
        <p:spPr>
          <a:xfrm>
            <a:off x="5223510" y="2868930"/>
            <a:ext cx="124587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en-US" altLang="zh-CN" sz="2400" b="1" dirty="0">
                <a:latin typeface="Arial" panose="020B0604020202020204" pitchFamily="34" charset="0"/>
              </a:rPr>
              <a:t>ECU</a:t>
            </a:r>
            <a:endParaRPr lang="en-US" altLang="zh-CN" sz="2400" b="1" dirty="0">
              <a:latin typeface="Arial" panose="020B0604020202020204" pitchFamily="34" charset="0"/>
            </a:endParaRPr>
          </a:p>
        </p:txBody>
      </p:sp>
      <p:sp>
        <p:nvSpPr>
          <p:cNvPr id="8" name="右箭头 7"/>
          <p:cNvSpPr/>
          <p:nvPr/>
        </p:nvSpPr>
        <p:spPr>
          <a:xfrm>
            <a:off x="6650990" y="3084830"/>
            <a:ext cx="395605"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9" name="流程图: 可选过程 8"/>
          <p:cNvSpPr/>
          <p:nvPr/>
        </p:nvSpPr>
        <p:spPr>
          <a:xfrm>
            <a:off x="7280275" y="2869565"/>
            <a:ext cx="157861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执行器动作</a:t>
            </a:r>
            <a:endParaRPr lang="zh-CN" altLang="en-US" sz="2400" b="1" dirty="0">
              <a:latin typeface="Arial" panose="020B0604020202020204" pitchFamily="34" charset="0"/>
            </a:endParaRPr>
          </a:p>
        </p:txBody>
      </p:sp>
      <p:sp>
        <p:nvSpPr>
          <p:cNvPr id="21512" name="任意多边形 21511"/>
          <p:cNvSpPr/>
          <p:nvPr/>
        </p:nvSpPr>
        <p:spPr>
          <a:xfrm rot="16200000" flipH="1">
            <a:off x="9756775" y="5323840"/>
            <a:ext cx="537845" cy="741045"/>
          </a:xfrm>
          <a:custGeom>
            <a:avLst/>
            <a:gdLst>
              <a:gd name="txL" fmla="*/ 0 w 21600"/>
              <a:gd name="txT" fmla="*/ 14400 h 21600"/>
              <a:gd name="txR" fmla="*/ 18514 w 21600"/>
              <a:gd name="txB" fmla="*/ 21600 h 21600"/>
            </a:gdLst>
            <a:ahLst/>
            <a:cxnLst>
              <a:cxn ang="270">
                <a:pos x="15428" y="0"/>
              </a:cxn>
              <a:cxn ang="180">
                <a:pos x="9257" y="7200"/>
              </a:cxn>
              <a:cxn ang="180">
                <a:pos x="0" y="18000"/>
              </a:cxn>
              <a:cxn ang="90">
                <a:pos x="9257" y="21600"/>
              </a:cxn>
              <a:cxn ang="0">
                <a:pos x="18514" y="15000"/>
              </a:cxn>
              <a:cxn ang="0">
                <a:pos x="21600" y="7200"/>
              </a:cxn>
            </a:cxnLst>
            <a:rect l="txL" t="txT" r="txR" b="txB"/>
            <a:pathLst>
              <a:path w="21600" h="21600">
                <a:moveTo>
                  <a:pt x="15428"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hlink"/>
          </a:solidFill>
          <a:ln w="9525" cap="flat" cmpd="sng">
            <a:solidFill>
              <a:schemeClr val="tx1"/>
            </a:solidFill>
            <a:prstDash val="solid"/>
            <a:miter/>
            <a:headEnd type="none" w="med" len="med"/>
            <a:tailEnd type="none" w="med" len="med"/>
          </a:ln>
        </p:spPr>
        <p:txBody>
          <a:bodyPr rot="10800000" vert="eaVert" wrap="none" anchor="ctr"/>
          <a:p>
            <a:pPr algn="ctr"/>
            <a:endParaRPr lang="zh-CN" altLang="en-US" sz="2400" b="1" dirty="0">
              <a:latin typeface="Arial" panose="020B0604020202020204" pitchFamily="34" charset="0"/>
            </a:endParaRPr>
          </a:p>
        </p:txBody>
      </p:sp>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4" name="右箭头 3"/>
          <p:cNvSpPr/>
          <p:nvPr/>
        </p:nvSpPr>
        <p:spPr>
          <a:xfrm>
            <a:off x="9132570" y="3084830"/>
            <a:ext cx="379095"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5" name="流程图: 可选过程 4"/>
          <p:cNvSpPr/>
          <p:nvPr/>
        </p:nvSpPr>
        <p:spPr>
          <a:xfrm>
            <a:off x="9655175" y="2869565"/>
            <a:ext cx="157861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控制结果</a:t>
            </a:r>
            <a:endParaRPr lang="zh-CN" altLang="en-US" sz="2400" b="1" dirty="0">
              <a:latin typeface="Arial" panose="020B0604020202020204" pitchFamily="34" charset="0"/>
            </a:endParaRPr>
          </a:p>
        </p:txBody>
      </p:sp>
      <p:sp>
        <p:nvSpPr>
          <p:cNvPr id="15" name="文本框 14"/>
          <p:cNvSpPr txBox="1"/>
          <p:nvPr/>
        </p:nvSpPr>
        <p:spPr>
          <a:xfrm>
            <a:off x="873760" y="2938780"/>
            <a:ext cx="1630680" cy="521970"/>
          </a:xfrm>
          <a:prstGeom prst="rect">
            <a:avLst/>
          </a:prstGeom>
          <a:noFill/>
        </p:spPr>
        <p:txBody>
          <a:bodyPr wrap="square" rtlCol="0">
            <a:spAutoFit/>
          </a:bodyPr>
          <a:p>
            <a:r>
              <a:rPr lang="zh-CN" altLang="en-US" sz="2800" b="1">
                <a:latin typeface="微软雅黑" panose="020B0503020204020204" charset="-122"/>
                <a:ea typeface="微软雅黑" panose="020B0503020204020204" charset="-122"/>
              </a:rPr>
              <a:t>开环控制</a:t>
            </a:r>
            <a:endParaRPr lang="zh-CN" altLang="en-US" sz="2800" b="1">
              <a:latin typeface="微软雅黑" panose="020B0503020204020204" charset="-122"/>
              <a:ea typeface="微软雅黑" panose="020B0503020204020204" charset="-122"/>
            </a:endParaRPr>
          </a:p>
        </p:txBody>
      </p:sp>
      <p:sp>
        <p:nvSpPr>
          <p:cNvPr id="16" name="流程图: 可选过程 15"/>
          <p:cNvSpPr/>
          <p:nvPr/>
        </p:nvSpPr>
        <p:spPr>
          <a:xfrm>
            <a:off x="3054350" y="4286885"/>
            <a:ext cx="1328420" cy="807085"/>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传感器</a:t>
            </a:r>
            <a:endParaRPr lang="zh-CN" altLang="en-US" sz="2400" b="1" dirty="0">
              <a:latin typeface="Arial" panose="020B0604020202020204" pitchFamily="34" charset="0"/>
            </a:endParaRPr>
          </a:p>
        </p:txBody>
      </p:sp>
      <p:sp>
        <p:nvSpPr>
          <p:cNvPr id="17" name="右箭头 16"/>
          <p:cNvSpPr/>
          <p:nvPr/>
        </p:nvSpPr>
        <p:spPr>
          <a:xfrm>
            <a:off x="4646295" y="4502150"/>
            <a:ext cx="361950"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18" name="流程图: 可选过程 17"/>
          <p:cNvSpPr/>
          <p:nvPr/>
        </p:nvSpPr>
        <p:spPr>
          <a:xfrm>
            <a:off x="5223510" y="4287520"/>
            <a:ext cx="124587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en-US" altLang="zh-CN" sz="2400" b="1" dirty="0">
                <a:latin typeface="Arial" panose="020B0604020202020204" pitchFamily="34" charset="0"/>
              </a:rPr>
              <a:t>ECU</a:t>
            </a:r>
            <a:endParaRPr lang="en-US" altLang="zh-CN" sz="2400" b="1" dirty="0">
              <a:latin typeface="Arial" panose="020B0604020202020204" pitchFamily="34" charset="0"/>
            </a:endParaRPr>
          </a:p>
        </p:txBody>
      </p:sp>
      <p:sp>
        <p:nvSpPr>
          <p:cNvPr id="19" name="右箭头 18"/>
          <p:cNvSpPr/>
          <p:nvPr/>
        </p:nvSpPr>
        <p:spPr>
          <a:xfrm>
            <a:off x="6650990" y="4503420"/>
            <a:ext cx="395605"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20" name="流程图: 可选过程 19"/>
          <p:cNvSpPr/>
          <p:nvPr/>
        </p:nvSpPr>
        <p:spPr>
          <a:xfrm>
            <a:off x="7280275" y="4288155"/>
            <a:ext cx="157861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执行器动作</a:t>
            </a:r>
            <a:endParaRPr lang="zh-CN" altLang="en-US" sz="2400" b="1" dirty="0">
              <a:latin typeface="Arial" panose="020B0604020202020204" pitchFamily="34" charset="0"/>
            </a:endParaRPr>
          </a:p>
        </p:txBody>
      </p:sp>
      <p:sp>
        <p:nvSpPr>
          <p:cNvPr id="21" name="右箭头 20"/>
          <p:cNvSpPr/>
          <p:nvPr/>
        </p:nvSpPr>
        <p:spPr>
          <a:xfrm>
            <a:off x="9132570" y="4503420"/>
            <a:ext cx="379095" cy="377190"/>
          </a:xfrm>
          <a:prstGeom prst="rightArrow">
            <a:avLst>
              <a:gd name="adj1" fmla="val 50000"/>
              <a:gd name="adj2" fmla="val 41804"/>
            </a:avLst>
          </a:prstGeom>
          <a:solidFill>
            <a:schemeClr val="hlink"/>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Arial" panose="020B0604020202020204" pitchFamily="34" charset="0"/>
            </a:endParaRPr>
          </a:p>
        </p:txBody>
      </p:sp>
      <p:sp>
        <p:nvSpPr>
          <p:cNvPr id="22" name="流程图: 可选过程 21"/>
          <p:cNvSpPr/>
          <p:nvPr/>
        </p:nvSpPr>
        <p:spPr>
          <a:xfrm>
            <a:off x="9655175" y="4288155"/>
            <a:ext cx="157861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控制结果</a:t>
            </a:r>
            <a:endParaRPr lang="zh-CN" altLang="en-US" sz="2400" b="1" dirty="0">
              <a:latin typeface="Arial" panose="020B0604020202020204" pitchFamily="34" charset="0"/>
            </a:endParaRPr>
          </a:p>
        </p:txBody>
      </p:sp>
      <p:sp>
        <p:nvSpPr>
          <p:cNvPr id="23" name="文本框 22"/>
          <p:cNvSpPr txBox="1"/>
          <p:nvPr/>
        </p:nvSpPr>
        <p:spPr>
          <a:xfrm>
            <a:off x="873760" y="4357370"/>
            <a:ext cx="1630680" cy="521970"/>
          </a:xfrm>
          <a:prstGeom prst="rect">
            <a:avLst/>
          </a:prstGeom>
          <a:noFill/>
        </p:spPr>
        <p:txBody>
          <a:bodyPr wrap="square" rtlCol="0">
            <a:spAutoFit/>
          </a:bodyPr>
          <a:p>
            <a:r>
              <a:rPr lang="zh-CN" altLang="en-US" sz="2800" b="1">
                <a:latin typeface="微软雅黑" panose="020B0503020204020204" charset="-122"/>
                <a:ea typeface="微软雅黑" panose="020B0503020204020204" charset="-122"/>
              </a:rPr>
              <a:t>闭环控制</a:t>
            </a:r>
            <a:endParaRPr lang="zh-CN" altLang="en-US" sz="2800" b="1">
              <a:latin typeface="微软雅黑" panose="020B0503020204020204" charset="-122"/>
              <a:ea typeface="微软雅黑" panose="020B0503020204020204" charset="-122"/>
            </a:endParaRPr>
          </a:p>
        </p:txBody>
      </p:sp>
      <p:sp>
        <p:nvSpPr>
          <p:cNvPr id="24" name="流程图: 可选过程 23"/>
          <p:cNvSpPr/>
          <p:nvPr/>
        </p:nvSpPr>
        <p:spPr>
          <a:xfrm>
            <a:off x="6940550" y="5425440"/>
            <a:ext cx="2192020" cy="807720"/>
          </a:xfrm>
          <a:prstGeom prst="flowChartAlternateProcess">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chemeClr val="accent1"/>
                </a:solidFill>
              </a14:hiddenFill>
            </a:ext>
          </a:extLst>
        </p:spPr>
        <p:txBody>
          <a:bodyPr wrap="none" anchor="ctr"/>
          <a:p>
            <a:pPr algn="ctr"/>
            <a:r>
              <a:rPr lang="zh-CN" altLang="en-US" sz="2400" b="1" dirty="0">
                <a:latin typeface="Arial" panose="020B0604020202020204" pitchFamily="34" charset="0"/>
              </a:rPr>
              <a:t>控制结果反馈</a:t>
            </a:r>
            <a:endParaRPr lang="zh-CN" altLang="en-US" sz="2400" b="1" dirty="0">
              <a:latin typeface="Arial" panose="020B0604020202020204" pitchFamily="34" charset="0"/>
            </a:endParaRPr>
          </a:p>
        </p:txBody>
      </p:sp>
      <p:sp>
        <p:nvSpPr>
          <p:cNvPr id="25" name="任意多边形 24"/>
          <p:cNvSpPr/>
          <p:nvPr/>
        </p:nvSpPr>
        <p:spPr>
          <a:xfrm flipH="1">
            <a:off x="5851525" y="5270500"/>
            <a:ext cx="617855" cy="692785"/>
          </a:xfrm>
          <a:custGeom>
            <a:avLst/>
            <a:gdLst>
              <a:gd name="txL" fmla="*/ 0 w 21600"/>
              <a:gd name="txT" fmla="*/ 14400 h 21600"/>
              <a:gd name="txR" fmla="*/ 18514 w 21600"/>
              <a:gd name="txB" fmla="*/ 21600 h 21600"/>
            </a:gdLst>
            <a:ahLst/>
            <a:cxnLst>
              <a:cxn ang="270">
                <a:pos x="15428" y="0"/>
              </a:cxn>
              <a:cxn ang="180">
                <a:pos x="9257" y="7200"/>
              </a:cxn>
              <a:cxn ang="180">
                <a:pos x="0" y="18000"/>
              </a:cxn>
              <a:cxn ang="90">
                <a:pos x="9257" y="21600"/>
              </a:cxn>
              <a:cxn ang="0">
                <a:pos x="18514" y="15000"/>
              </a:cxn>
              <a:cxn ang="0">
                <a:pos x="21600" y="7200"/>
              </a:cxn>
            </a:cxnLst>
            <a:rect l="txL" t="txT" r="txR" b="txB"/>
            <a:pathLst>
              <a:path w="21600" h="21600">
                <a:moveTo>
                  <a:pt x="15428"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hlink"/>
          </a:solidFill>
          <a:ln w="9525" cap="flat" cmpd="sng">
            <a:solidFill>
              <a:schemeClr val="tx1"/>
            </a:solidFill>
            <a:prstDash val="solid"/>
            <a:miter/>
            <a:headEnd type="none" w="med" len="med"/>
            <a:tailEnd type="none" w="med" len="med"/>
          </a:ln>
        </p:spPr>
        <p:txBody>
          <a:bodyPr rot="10800000" vert="eaVert" wrap="none" anchor="ctr"/>
          <a:p>
            <a:pPr algn="ctr"/>
            <a:endParaRPr lang="zh-CN" altLang="en-US"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2000" fill="hold">
                                          <p:stCondLst>
                                            <p:cond delay="0"/>
                                          </p:stCondLst>
                                        </p:cTn>
                                        <p:tgtEl>
                                          <p:spTgt spid="30"/>
                                        </p:tgtEl>
                                        <p:attrNameLst>
                                          <p:attrName>style.visibility</p:attrName>
                                        </p:attrNameLst>
                                      </p:cBhvr>
                                      <p:to>
                                        <p:strVal val="visible"/>
                                      </p:to>
                                    </p:set>
                                    <p:animEffect transition="in" filter="dissolve">
                                      <p:cBhvr>
                                        <p:cTn id="7" dur="2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5"/>
                                        </p:tgtEl>
                                        <p:attrNameLst>
                                          <p:attrName>style.visibility</p:attrName>
                                        </p:attrNameLst>
                                      </p:cBhvr>
                                      <p:to>
                                        <p:strVal val="visible"/>
                                      </p:to>
                                    </p:set>
                                    <p:anim calcmode="discrete" valueType="clr">
                                      <p:cBhvr override="childStyle">
                                        <p:cTn id="12"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5"/>
                                        </p:tgtEl>
                                        <p:attrNameLst>
                                          <p:attrName>fillcolor</p:attrName>
                                        </p:attrNameLst>
                                      </p:cBhvr>
                                      <p:tavLst>
                                        <p:tav tm="0">
                                          <p:val>
                                            <p:clrVal>
                                              <a:schemeClr val="accent2"/>
                                            </p:clrVal>
                                          </p:val>
                                        </p:tav>
                                        <p:tav tm="50000">
                                          <p:val>
                                            <p:clrVal>
                                              <a:schemeClr val="hlink"/>
                                            </p:clrVal>
                                          </p:val>
                                        </p:tav>
                                      </p:tavLst>
                                    </p:anim>
                                    <p:set>
                                      <p:cBhvr>
                                        <p:cTn id="14" dur="80"/>
                                        <p:tgtEl>
                                          <p:spTgt spid="1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1508"/>
                                        </p:tgtEl>
                                        <p:attrNameLst>
                                          <p:attrName>style.visibility</p:attrName>
                                        </p:attrNameLst>
                                      </p:cBhvr>
                                      <p:to>
                                        <p:strVal val="visible"/>
                                      </p:to>
                                    </p:set>
                                    <p:animEffect transition="in" filter="diamond(in)">
                                      <p:cBhvr>
                                        <p:cTn id="19" dur="2000"/>
                                        <p:tgtEl>
                                          <p:spTgt spid="2150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1" nodeType="clickEffect">
                                  <p:stCondLst>
                                    <p:cond delay="0"/>
                                  </p:stCondLst>
                                  <p:childTnLst>
                                    <p:set>
                                      <p:cBhvr>
                                        <p:cTn id="23" dur="1" fill="hold">
                                          <p:stCondLst>
                                            <p:cond delay="0"/>
                                          </p:stCondLst>
                                        </p:cTn>
                                        <p:tgtEl>
                                          <p:spTgt spid="21511"/>
                                        </p:tgtEl>
                                        <p:attrNameLst>
                                          <p:attrName>style.visibility</p:attrName>
                                        </p:attrNameLst>
                                      </p:cBhvr>
                                      <p:to>
                                        <p:strVal val="visible"/>
                                      </p:to>
                                    </p:set>
                                    <p:animEffect transition="in" filter="checkerboard(across)">
                                      <p:cBhvr>
                                        <p:cTn id="24" dur="500"/>
                                        <p:tgtEl>
                                          <p:spTgt spid="21511"/>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1"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checkerboard(across)">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diamond(in)">
                                      <p:cBhvr>
                                        <p:cTn id="39" dur="2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1"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heckerboard(across)">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diamond(in)">
                                      <p:cBhvr>
                                        <p:cTn id="49" dur="20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23"/>
                                        </p:tgtEl>
                                        <p:attrNameLst>
                                          <p:attrName>style.visibility</p:attrName>
                                        </p:attrNameLst>
                                      </p:cBhvr>
                                      <p:to>
                                        <p:strVal val="visible"/>
                                      </p:to>
                                    </p:set>
                                    <p:anim calcmode="discrete" valueType="clr">
                                      <p:cBhvr override="childStyle">
                                        <p:cTn id="54"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23"/>
                                        </p:tgtEl>
                                        <p:attrNameLst>
                                          <p:attrName>fillcolor</p:attrName>
                                        </p:attrNameLst>
                                      </p:cBhvr>
                                      <p:tavLst>
                                        <p:tav tm="0">
                                          <p:val>
                                            <p:clrVal>
                                              <a:schemeClr val="accent2"/>
                                            </p:clrVal>
                                          </p:val>
                                        </p:tav>
                                        <p:tav tm="50000">
                                          <p:val>
                                            <p:clrVal>
                                              <a:schemeClr val="hlink"/>
                                            </p:clrVal>
                                          </p:val>
                                        </p:tav>
                                      </p:tavLst>
                                    </p:anim>
                                    <p:set>
                                      <p:cBhvr>
                                        <p:cTn id="56" dur="80"/>
                                        <p:tgtEl>
                                          <p:spTgt spid="23"/>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8" presetClass="entr" presetSubtype="16"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diamond(in)">
                                      <p:cBhvr>
                                        <p:cTn id="61" dur="20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grpId="1"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checkerboard(across)">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diamond(in)">
                                      <p:cBhvr>
                                        <p:cTn id="71" dur="20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ntr" presetSubtype="10" fill="hold" grpId="1"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checkerboard(across)">
                                      <p:cBhvr>
                                        <p:cTn id="76" dur="5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diamond(in)">
                                      <p:cBhvr>
                                        <p:cTn id="81" dur="2000"/>
                                        <p:tgtEl>
                                          <p:spTgt spid="20"/>
                                        </p:tgtEl>
                                      </p:cBhvr>
                                    </p:animEffect>
                                  </p:childTnLst>
                                </p:cTn>
                              </p:par>
                            </p:childTnLst>
                          </p:cTn>
                        </p:par>
                      </p:childTnLst>
                    </p:cTn>
                  </p:par>
                  <p:par>
                    <p:cTn id="82" fill="hold">
                      <p:stCondLst>
                        <p:cond delay="indefinite"/>
                      </p:stCondLst>
                      <p:childTnLst>
                        <p:par>
                          <p:cTn id="83" fill="hold">
                            <p:stCondLst>
                              <p:cond delay="0"/>
                            </p:stCondLst>
                            <p:childTnLst>
                              <p:par>
                                <p:cTn id="84" presetID="5" presetClass="entr" presetSubtype="10" fill="hold" grpId="1" nodeType="click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checkerboard(across)">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8" presetClass="entr" presetSubtype="16"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diamond(in)">
                                      <p:cBhvr>
                                        <p:cTn id="91" dur="2000"/>
                                        <p:tgtEl>
                                          <p:spTgt spid="22"/>
                                        </p:tgtEl>
                                      </p:cBhvr>
                                    </p:animEffec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grpId="0" nodeType="clickEffect">
                                  <p:stCondLst>
                                    <p:cond delay="0"/>
                                  </p:stCondLst>
                                  <p:childTnLst>
                                    <p:set>
                                      <p:cBhvr>
                                        <p:cTn id="95" dur="1" fill="hold">
                                          <p:stCondLst>
                                            <p:cond delay="0"/>
                                          </p:stCondLst>
                                        </p:cTn>
                                        <p:tgtEl>
                                          <p:spTgt spid="21512"/>
                                        </p:tgtEl>
                                        <p:attrNameLst>
                                          <p:attrName>style.visibility</p:attrName>
                                        </p:attrNameLst>
                                      </p:cBhvr>
                                      <p:to>
                                        <p:strVal val="visible"/>
                                      </p:to>
                                    </p:set>
                                    <p:animEffect transition="in" filter="checkerboard(across)">
                                      <p:cBhvr>
                                        <p:cTn id="96" dur="500"/>
                                        <p:tgtEl>
                                          <p:spTgt spid="21512"/>
                                        </p:tgtEl>
                                      </p:cBhvr>
                                    </p:animEffect>
                                  </p:childTnLst>
                                </p:cTn>
                              </p:par>
                            </p:childTnLst>
                          </p:cTn>
                        </p:par>
                      </p:childTnLst>
                    </p:cTn>
                  </p:par>
                  <p:par>
                    <p:cTn id="97" fill="hold">
                      <p:stCondLst>
                        <p:cond delay="indefinite"/>
                      </p:stCondLst>
                      <p:childTnLst>
                        <p:par>
                          <p:cTn id="98" fill="hold">
                            <p:stCondLst>
                              <p:cond delay="0"/>
                            </p:stCondLst>
                            <p:childTnLst>
                              <p:par>
                                <p:cTn id="99" presetID="8" presetClass="entr" presetSubtype="16" fill="hold" grpId="0" nodeType="click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diamond(in)">
                                      <p:cBhvr>
                                        <p:cTn id="101" dur="2000"/>
                                        <p:tgtEl>
                                          <p:spTgt spid="24"/>
                                        </p:tgtEl>
                                      </p:cBhvr>
                                    </p:animEffect>
                                  </p:childTnLst>
                                </p:cTn>
                              </p:par>
                            </p:childTnLst>
                          </p:cTn>
                        </p:par>
                      </p:childTnLst>
                    </p:cTn>
                  </p:par>
                  <p:par>
                    <p:cTn id="102" fill="hold">
                      <p:stCondLst>
                        <p:cond delay="indefinite"/>
                      </p:stCondLst>
                      <p:childTnLst>
                        <p:par>
                          <p:cTn id="103" fill="hold">
                            <p:stCondLst>
                              <p:cond delay="0"/>
                            </p:stCondLst>
                            <p:childTnLst>
                              <p:par>
                                <p:cTn id="104" presetID="5" presetClass="entr" presetSubtype="1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checkerboard(across)">
                                      <p:cBhvr>
                                        <p:cTn id="10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21508" grpId="0" bldLvl="0" animBg="1"/>
      <p:bldP spid="21511" grpId="0" bldLvl="0"/>
      <p:bldP spid="21511" grpId="1" bldLvl="0" animBg="1"/>
      <p:bldP spid="7" grpId="0" bldLvl="0" animBg="1"/>
      <p:bldP spid="8" grpId="0" bldLvl="0"/>
      <p:bldP spid="8" grpId="1" bldLvl="0" animBg="1"/>
      <p:bldP spid="9" grpId="0" bldLvl="0" animBg="1"/>
      <p:bldP spid="21512" grpId="0" bldLvl="0" animBg="1"/>
      <p:bldP spid="4" grpId="0" bldLvl="0"/>
      <p:bldP spid="4" grpId="1" bldLvl="0" animBg="1"/>
      <p:bldP spid="5" grpId="0" bldLvl="0" animBg="1"/>
      <p:bldP spid="16" grpId="0" bldLvl="0" animBg="1"/>
      <p:bldP spid="17" grpId="0" bldLvl="0"/>
      <p:bldP spid="17" grpId="1" bldLvl="0" animBg="1"/>
      <p:bldP spid="18" grpId="0" bldLvl="0" animBg="1"/>
      <p:bldP spid="19" grpId="0" bldLvl="0"/>
      <p:bldP spid="19" grpId="1" bldLvl="0" animBg="1"/>
      <p:bldP spid="20" grpId="0" bldLvl="0" animBg="1"/>
      <p:bldP spid="21" grpId="0" bldLvl="0"/>
      <p:bldP spid="21" grpId="1" bldLvl="0" animBg="1"/>
      <p:bldP spid="22" grpId="0" bldLvl="0" animBg="1"/>
      <p:bldP spid="24" grpId="0" bldLvl="0" animBg="1"/>
      <p:bldP spid="25" grpId="0" bldLvl="0" animBg="1"/>
      <p:bldP spid="15"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4" name="Group 44"/>
          <p:cNvGrpSpPr/>
          <p:nvPr/>
        </p:nvGrpSpPr>
        <p:grpSpPr bwMode="auto">
          <a:xfrm>
            <a:off x="744198" y="2458577"/>
            <a:ext cx="2430835" cy="2429342"/>
            <a:chOff x="1898" y="1504"/>
            <a:chExt cx="1628" cy="1627"/>
          </a:xfrm>
        </p:grpSpPr>
        <p:sp>
          <p:nvSpPr>
            <p:cNvPr id="6"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小结</a:t>
              </a:r>
              <a:endParaRPr kumimoji="0" lang="zh-CN" altLang="en-US" sz="36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115714" name="等腰三角形 9"/>
          <p:cNvSpPr/>
          <p:nvPr/>
        </p:nvSpPr>
        <p:spPr>
          <a:xfrm rot="16200000" flipH="1" flipV="1">
            <a:off x="2381250" y="3152140"/>
            <a:ext cx="2425700" cy="1046480"/>
          </a:xfrm>
          <a:prstGeom prst="triangle">
            <a:avLst>
              <a:gd name="adj" fmla="val 50000"/>
            </a:avLst>
          </a:prstGeom>
          <a:gradFill rotWithShape="1">
            <a:gsLst>
              <a:gs pos="0">
                <a:schemeClr val="hlink"/>
              </a:gs>
              <a:gs pos="100000">
                <a:srgbClr val="FFFFFF">
                  <a:alpha val="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2" name="文本框 11"/>
          <p:cNvSpPr txBox="1"/>
          <p:nvPr/>
        </p:nvSpPr>
        <p:spPr>
          <a:xfrm>
            <a:off x="4117340" y="1967865"/>
            <a:ext cx="7028815" cy="3415030"/>
          </a:xfrm>
          <a:prstGeom prst="rect">
            <a:avLst/>
          </a:prstGeom>
          <a:noFill/>
        </p:spPr>
        <p:txBody>
          <a:bodyPr wrap="square" rtlCol="0">
            <a:spAutoFit/>
          </a:bodyPr>
          <a:p>
            <a:pPr>
              <a:lnSpc>
                <a:spcPct val="150000"/>
              </a:lnSpc>
            </a:pPr>
            <a:r>
              <a:rPr sz="2400" spc="300">
                <a:latin typeface="微软雅黑" panose="020B0503020204020204" charset="-122"/>
                <a:ea typeface="微软雅黑" panose="020B0503020204020204" charset="-122"/>
                <a:cs typeface="微软雅黑" panose="020B0503020204020204" charset="-122"/>
                <a:sym typeface="+mn-ea"/>
              </a:rPr>
              <a:t>发动机电子控制系统由</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进气</a:t>
            </a:r>
            <a:r>
              <a:rPr sz="2400" spc="300">
                <a:latin typeface="微软雅黑" panose="020B0503020204020204" charset="-122"/>
                <a:ea typeface="微软雅黑" panose="020B0503020204020204" charset="-122"/>
                <a:cs typeface="微软雅黑" panose="020B0503020204020204" charset="-122"/>
                <a:sym typeface="+mn-ea"/>
              </a:rPr>
              <a:t>控制系统、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燃油供给</a:t>
            </a:r>
            <a:r>
              <a:rPr sz="2400" spc="300">
                <a:latin typeface="微软雅黑" panose="020B0503020204020204" charset="-122"/>
                <a:ea typeface="微软雅黑" panose="020B0503020204020204" charset="-122"/>
                <a:cs typeface="微软雅黑" panose="020B0503020204020204" charset="-122"/>
                <a:sym typeface="+mn-ea"/>
              </a:rPr>
              <a:t>控制系统、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电控点火</a:t>
            </a:r>
            <a:r>
              <a:rPr sz="2400" spc="300">
                <a:latin typeface="微软雅黑" panose="020B0503020204020204" charset="-122"/>
                <a:ea typeface="微软雅黑" panose="020B0503020204020204" charset="-122"/>
                <a:cs typeface="微软雅黑" panose="020B0503020204020204" charset="-122"/>
                <a:sym typeface="+mn-ea"/>
              </a:rPr>
              <a:t>控制系统、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排放</a:t>
            </a:r>
            <a:r>
              <a:rPr sz="2400" spc="300">
                <a:latin typeface="微软雅黑" panose="020B0503020204020204" charset="-122"/>
                <a:ea typeface="微软雅黑" panose="020B0503020204020204" charset="-122"/>
                <a:cs typeface="微软雅黑" panose="020B0503020204020204" charset="-122"/>
                <a:sym typeface="+mn-ea"/>
              </a:rPr>
              <a:t>控制系统、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失效保护</a:t>
            </a:r>
            <a:r>
              <a:rPr sz="2400" spc="300">
                <a:latin typeface="微软雅黑" panose="020B0503020204020204" charset="-122"/>
                <a:ea typeface="微软雅黑" panose="020B0503020204020204" charset="-122"/>
                <a:cs typeface="微软雅黑" panose="020B0503020204020204" charset="-122"/>
                <a:sym typeface="+mn-ea"/>
              </a:rPr>
              <a:t>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自诊断与报警</a:t>
            </a:r>
            <a:r>
              <a:rPr sz="2400" spc="300">
                <a:latin typeface="微软雅黑" panose="020B0503020204020204" charset="-122"/>
                <a:ea typeface="微软雅黑" panose="020B0503020204020204" charset="-122"/>
                <a:cs typeface="微软雅黑" panose="020B0503020204020204" charset="-122"/>
                <a:sym typeface="+mn-ea"/>
              </a:rPr>
              <a:t>系统、</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应急备用</a:t>
            </a:r>
            <a:r>
              <a:rPr sz="2400" spc="300">
                <a:latin typeface="微软雅黑" panose="020B0503020204020204" charset="-122"/>
                <a:ea typeface="微软雅黑" panose="020B0503020204020204" charset="-122"/>
                <a:cs typeface="微软雅黑" panose="020B0503020204020204" charset="-122"/>
                <a:sym typeface="+mn-ea"/>
              </a:rPr>
              <a:t>系统组成，发动机电子控制系统根据有无反馈信号，又可分为</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开环</a:t>
            </a:r>
            <a:r>
              <a:rPr sz="2400" spc="300">
                <a:latin typeface="微软雅黑" panose="020B0503020204020204" charset="-122"/>
                <a:ea typeface="微软雅黑" panose="020B0503020204020204" charset="-122"/>
                <a:cs typeface="微软雅黑" panose="020B0503020204020204" charset="-122"/>
                <a:sym typeface="+mn-ea"/>
              </a:rPr>
              <a:t>控制和</a:t>
            </a:r>
            <a:r>
              <a:rPr sz="2400" spc="300">
                <a:solidFill>
                  <a:srgbClr val="FF0000"/>
                </a:solidFill>
                <a:latin typeface="微软雅黑" panose="020B0503020204020204" charset="-122"/>
                <a:ea typeface="微软雅黑" panose="020B0503020204020204" charset="-122"/>
                <a:cs typeface="微软雅黑" panose="020B0503020204020204" charset="-122"/>
                <a:sym typeface="+mn-ea"/>
              </a:rPr>
              <a:t>闭环</a:t>
            </a:r>
            <a:r>
              <a:rPr sz="2400" spc="300">
                <a:latin typeface="微软雅黑" panose="020B0503020204020204" charset="-122"/>
                <a:ea typeface="微软雅黑" panose="020B0503020204020204" charset="-122"/>
                <a:cs typeface="微软雅黑" panose="020B0503020204020204" charset="-122"/>
                <a:sym typeface="+mn-ea"/>
              </a:rPr>
              <a:t>控制。</a:t>
            </a:r>
            <a:endParaRPr sz="2400" spc="3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15714"/>
                                        </p:tgtEl>
                                        <p:attrNameLst>
                                          <p:attrName>style.visibility</p:attrName>
                                        </p:attrNameLst>
                                      </p:cBhvr>
                                      <p:to>
                                        <p:strVal val="visible"/>
                                      </p:to>
                                    </p:set>
                                    <p:anim calcmode="lin" valueType="num">
                                      <p:cBhvr>
                                        <p:cTn id="15" dur="500" fill="hold"/>
                                        <p:tgtEl>
                                          <p:spTgt spid="115714"/>
                                        </p:tgtEl>
                                        <p:attrNameLst>
                                          <p:attrName>ppt_w</p:attrName>
                                        </p:attrNameLst>
                                      </p:cBhvr>
                                      <p:tavLst>
                                        <p:tav tm="0">
                                          <p:val>
                                            <p:fltVal val="0.000000"/>
                                          </p:val>
                                        </p:tav>
                                        <p:tav tm="100000">
                                          <p:val>
                                            <p:strVal val="#ppt_w"/>
                                          </p:val>
                                        </p:tav>
                                      </p:tavLst>
                                    </p:anim>
                                    <p:anim calcmode="lin" valueType="num">
                                      <p:cBhvr>
                                        <p:cTn id="16" dur="500" fill="hold"/>
                                        <p:tgtEl>
                                          <p:spTgt spid="1157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500" fill="hold">
                                          <p:stCondLst>
                                            <p:cond delay="0"/>
                                          </p:stCondLst>
                                        </p:cTn>
                                        <p:tgtEl>
                                          <p:spTgt spid="12"/>
                                        </p:tgtEl>
                                        <p:attrNameLst>
                                          <p:attrName>style.visibility</p:attrName>
                                        </p:attrNameLst>
                                      </p:cBhvr>
                                      <p:to>
                                        <p:strVal val="visible"/>
                                      </p:to>
                                    </p:set>
                                    <p:anim calcmode="discrete" valueType="clr">
                                      <p:cBhvr override="childStyle">
                                        <p:cTn id="21" dur="50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2"/>
                                        </p:tgtEl>
                                        <p:attrNameLst>
                                          <p:attrName>fillcolor</p:attrName>
                                        </p:attrNameLst>
                                      </p:cBhvr>
                                      <p:tavLst>
                                        <p:tav tm="0">
                                          <p:val>
                                            <p:clrVal>
                                              <a:schemeClr val="accent2"/>
                                            </p:clrVal>
                                          </p:val>
                                        </p:tav>
                                        <p:tav tm="50000">
                                          <p:val>
                                            <p:clrVal>
                                              <a:schemeClr val="hlink"/>
                                            </p:clrVal>
                                          </p:val>
                                        </p:tav>
                                      </p:tavLst>
                                    </p:anim>
                                    <p:set>
                                      <p:cBhvr>
                                        <p:cTn id="23" dur="50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校徽"/>
          <p:cNvPicPr>
            <a:picLocks noChangeAspect="1"/>
          </p:cNvPicPr>
          <p:nvPr/>
        </p:nvPicPr>
        <p:blipFill>
          <a:blip r:embed="rId1"/>
          <a:stretch>
            <a:fillRect/>
          </a:stretch>
        </p:blipFill>
        <p:spPr>
          <a:xfrm flipH="1">
            <a:off x="280035" y="314325"/>
            <a:ext cx="744855" cy="744855"/>
          </a:xfrm>
          <a:prstGeom prst="rect">
            <a:avLst/>
          </a:prstGeom>
        </p:spPr>
      </p:pic>
      <p:sp>
        <p:nvSpPr>
          <p:cNvPr id="4" name="文本框 3"/>
          <p:cNvSpPr txBox="1"/>
          <p:nvPr/>
        </p:nvSpPr>
        <p:spPr>
          <a:xfrm>
            <a:off x="1080135" y="271780"/>
            <a:ext cx="3700780" cy="829945"/>
          </a:xfrm>
          <a:prstGeom prst="rect">
            <a:avLst/>
          </a:prstGeom>
          <a:noFill/>
        </p:spPr>
        <p:txBody>
          <a:bodyPr wrap="square" rtlCol="0">
            <a:spAutoFit/>
          </a:bodyPr>
          <a:p>
            <a:r>
              <a:rPr lang="zh-CN" altLang="zh-CN" sz="1600">
                <a:solidFill>
                  <a:schemeClr val="bg1">
                    <a:lumMod val="50000"/>
                  </a:schemeClr>
                </a:solidFill>
                <a:latin typeface="华文琥珀" panose="02010800040101010101" charset="-122"/>
                <a:ea typeface="华文琥珀" panose="02010800040101010101" charset="-122"/>
                <a:sym typeface="+mn-ea"/>
              </a:rPr>
              <a:t>浙江汽车职业技术学院</a:t>
            </a:r>
            <a:endParaRPr lang="zh-CN" altLang="zh-CN" sz="1600">
              <a:solidFill>
                <a:schemeClr val="tx1"/>
              </a:solidFill>
              <a:latin typeface="华文琥珀" panose="02010800040101010101" charset="-122"/>
              <a:ea typeface="华文琥珀" panose="02010800040101010101" charset="-122"/>
            </a:endParaRPr>
          </a:p>
          <a:p>
            <a:r>
              <a:rPr lang="en-US" altLang="zh-CN" sz="1600">
                <a:solidFill>
                  <a:schemeClr val="bg1">
                    <a:lumMod val="50000"/>
                  </a:schemeClr>
                </a:solidFill>
                <a:sym typeface="+mn-ea"/>
              </a:rPr>
              <a:t>Zhejiang  Automotive  </a:t>
            </a:r>
            <a:endParaRPr lang="en-US" altLang="zh-CN" sz="1600">
              <a:solidFill>
                <a:schemeClr val="bg1">
                  <a:lumMod val="50000"/>
                </a:schemeClr>
              </a:solidFill>
            </a:endParaRPr>
          </a:p>
          <a:p>
            <a:r>
              <a:rPr lang="en-US" altLang="zh-CN" sz="1600">
                <a:solidFill>
                  <a:schemeClr val="bg1">
                    <a:lumMod val="50000"/>
                  </a:schemeClr>
                </a:solidFill>
                <a:sym typeface="+mn-ea"/>
              </a:rPr>
              <a:t>Vocational and  Technical  College</a:t>
            </a:r>
            <a:endParaRPr lang="en-US" altLang="zh-CN" sz="1600">
              <a:solidFill>
                <a:schemeClr val="bg1">
                  <a:lumMod val="50000"/>
                </a:schemeClr>
              </a:solidFill>
              <a:latin typeface="华文琥珀" panose="02010800040101010101" charset="-122"/>
              <a:ea typeface="华文琥珀" panose="02010800040101010101" charset="-122"/>
              <a:sym typeface="+mn-ea"/>
            </a:endParaRPr>
          </a:p>
        </p:txBody>
      </p:sp>
      <p:sp>
        <p:nvSpPr>
          <p:cNvPr id="6" name="文本框 5"/>
          <p:cNvSpPr txBox="1"/>
          <p:nvPr/>
        </p:nvSpPr>
        <p:spPr>
          <a:xfrm>
            <a:off x="441960" y="2725420"/>
            <a:ext cx="5227955" cy="1322070"/>
          </a:xfrm>
          <a:prstGeom prst="rect">
            <a:avLst/>
          </a:prstGeom>
          <a:noFill/>
        </p:spPr>
        <p:txBody>
          <a:bodyPr wrap="square" rtlCol="0">
            <a:spAutoFit/>
          </a:bodyPr>
          <a:p>
            <a:pPr algn="dist"/>
            <a:r>
              <a:rPr lang="zh-CN" altLang="en-US" sz="8000" b="1">
                <a:solidFill>
                  <a:srgbClr val="2FADAC"/>
                </a:solidFill>
                <a:latin typeface="微软雅黑" panose="020B0503020204020204" charset="-122"/>
                <a:ea typeface="微软雅黑" panose="020B0503020204020204" charset="-122"/>
                <a:sym typeface="+mn-ea"/>
              </a:rPr>
              <a:t>谢谢观看</a:t>
            </a:r>
            <a:endParaRPr lang="zh-CN" altLang="en-US" sz="8000" b="1">
              <a:solidFill>
                <a:srgbClr val="2FADAC"/>
              </a:solidFill>
              <a:latin typeface="微软雅黑" panose="020B0503020204020204" charset="-122"/>
              <a:ea typeface="微软雅黑" panose="020B0503020204020204" charset="-122"/>
              <a:sym typeface="+mn-ea"/>
            </a:endParaRPr>
          </a:p>
        </p:txBody>
      </p:sp>
      <p:pic>
        <p:nvPicPr>
          <p:cNvPr id="8" name="图片 7" descr="9e1e3a8fabb0430dfbc8f5c8f2cb18b9"/>
          <p:cNvPicPr>
            <a:picLocks noChangeAspect="1"/>
          </p:cNvPicPr>
          <p:nvPr/>
        </p:nvPicPr>
        <p:blipFill>
          <a:blip r:embed="rId2"/>
          <a:stretch>
            <a:fillRect/>
          </a:stretch>
        </p:blipFill>
        <p:spPr>
          <a:xfrm>
            <a:off x="6018530" y="1054100"/>
            <a:ext cx="5892165" cy="4806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4925060" y="2603500"/>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发动机电控</a:t>
              </a: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
        <p:nvSpPr>
          <p:cNvPr id="2" name="圆角矩形标注 1"/>
          <p:cNvSpPr/>
          <p:nvPr/>
        </p:nvSpPr>
        <p:spPr>
          <a:xfrm>
            <a:off x="8386445" y="2745105"/>
            <a:ext cx="1585595" cy="1022985"/>
          </a:xfrm>
          <a:prstGeom prst="wedgeRoundRectCallout">
            <a:avLst>
              <a:gd name="adj1" fmla="val -88205"/>
              <a:gd name="adj2" fmla="val -8783"/>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进气控制系统</a:t>
            </a:r>
            <a:endParaRPr lang="zh-CN" altLang="zh-CN" sz="2400" spc="200">
              <a:uFillTx/>
              <a:latin typeface="微软雅黑" panose="020B0503020204020204" charset="-122"/>
              <a:ea typeface="微软雅黑" panose="020B0503020204020204" charset="-122"/>
              <a:sym typeface="+mn-ea"/>
            </a:endParaRPr>
          </a:p>
        </p:txBody>
      </p:sp>
      <p:sp>
        <p:nvSpPr>
          <p:cNvPr id="4" name="圆角矩形标注 3"/>
          <p:cNvSpPr/>
          <p:nvPr/>
        </p:nvSpPr>
        <p:spPr>
          <a:xfrm>
            <a:off x="8025765" y="4751705"/>
            <a:ext cx="1585595" cy="978535"/>
          </a:xfrm>
          <a:prstGeom prst="wedgeRoundRectCallout">
            <a:avLst>
              <a:gd name="adj1" fmla="val -82599"/>
              <a:gd name="adj2" fmla="val -62848"/>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燃油控制系统</a:t>
            </a:r>
            <a:endParaRPr lang="zh-CN" altLang="zh-CN" sz="2400" spc="200">
              <a:uFillTx/>
              <a:latin typeface="微软雅黑" panose="020B0503020204020204" charset="-122"/>
              <a:ea typeface="微软雅黑" panose="020B0503020204020204" charset="-122"/>
              <a:sym typeface="+mn-ea"/>
            </a:endParaRPr>
          </a:p>
        </p:txBody>
      </p:sp>
      <p:sp>
        <p:nvSpPr>
          <p:cNvPr id="8" name="圆角矩形标注 7"/>
          <p:cNvSpPr/>
          <p:nvPr/>
        </p:nvSpPr>
        <p:spPr>
          <a:xfrm>
            <a:off x="5029835" y="5403215"/>
            <a:ext cx="1585595" cy="949325"/>
          </a:xfrm>
          <a:prstGeom prst="wedgeRoundRectCallout">
            <a:avLst>
              <a:gd name="adj1" fmla="val 18442"/>
              <a:gd name="adj2" fmla="val -104180"/>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点火控制系统</a:t>
            </a:r>
            <a:endParaRPr lang="zh-CN" altLang="zh-CN" sz="2400" spc="200">
              <a:uFillTx/>
              <a:latin typeface="微软雅黑" panose="020B0503020204020204" charset="-122"/>
              <a:ea typeface="微软雅黑" panose="020B0503020204020204" charset="-122"/>
              <a:sym typeface="+mn-ea"/>
            </a:endParaRPr>
          </a:p>
        </p:txBody>
      </p:sp>
      <p:sp>
        <p:nvSpPr>
          <p:cNvPr id="10" name="圆角矩形标注 9"/>
          <p:cNvSpPr/>
          <p:nvPr/>
        </p:nvSpPr>
        <p:spPr>
          <a:xfrm>
            <a:off x="2567940" y="4380230"/>
            <a:ext cx="1585595" cy="1022985"/>
          </a:xfrm>
          <a:prstGeom prst="wedgeRoundRectCallout">
            <a:avLst>
              <a:gd name="adj1" fmla="val 75510"/>
              <a:gd name="adj2" fmla="val -46523"/>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废气排放控制系统</a:t>
            </a:r>
            <a:endParaRPr lang="zh-CN" altLang="zh-CN" sz="2400" spc="200">
              <a:uFillTx/>
              <a:latin typeface="微软雅黑" panose="020B0503020204020204" charset="-122"/>
              <a:ea typeface="微软雅黑" panose="020B0503020204020204" charset="-122"/>
              <a:sym typeface="+mn-ea"/>
            </a:endParaRPr>
          </a:p>
        </p:txBody>
      </p:sp>
      <p:sp>
        <p:nvSpPr>
          <p:cNvPr id="11" name="圆角矩形标注 10"/>
          <p:cNvSpPr/>
          <p:nvPr/>
        </p:nvSpPr>
        <p:spPr>
          <a:xfrm>
            <a:off x="1989455" y="2745105"/>
            <a:ext cx="1585595" cy="949325"/>
          </a:xfrm>
          <a:prstGeom prst="wedgeRoundRectCallout">
            <a:avLst>
              <a:gd name="adj1" fmla="val 99859"/>
              <a:gd name="adj2" fmla="val -2642"/>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失效保护系统</a:t>
            </a:r>
            <a:endParaRPr lang="zh-CN" altLang="zh-CN" sz="2400" spc="200">
              <a:uFillTx/>
              <a:latin typeface="微软雅黑" panose="020B0503020204020204" charset="-122"/>
              <a:ea typeface="微软雅黑" panose="020B0503020204020204" charset="-122"/>
              <a:sym typeface="+mn-ea"/>
            </a:endParaRPr>
          </a:p>
        </p:txBody>
      </p:sp>
      <p:sp>
        <p:nvSpPr>
          <p:cNvPr id="15" name="圆角矩形标注 14"/>
          <p:cNvSpPr/>
          <p:nvPr/>
        </p:nvSpPr>
        <p:spPr>
          <a:xfrm>
            <a:off x="3886835" y="1176655"/>
            <a:ext cx="1585595" cy="1037590"/>
          </a:xfrm>
          <a:prstGeom prst="wedgeRoundRectCallout">
            <a:avLst>
              <a:gd name="adj1" fmla="val 40909"/>
              <a:gd name="adj2" fmla="val 68665"/>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自诊断与报警系统</a:t>
            </a:r>
            <a:endParaRPr lang="zh-CN" altLang="zh-CN" sz="2400" spc="200">
              <a:uFillTx/>
              <a:latin typeface="微软雅黑" panose="020B0503020204020204" charset="-122"/>
              <a:ea typeface="微软雅黑" panose="020B0503020204020204" charset="-122"/>
              <a:sym typeface="+mn-ea"/>
            </a:endParaRPr>
          </a:p>
        </p:txBody>
      </p:sp>
      <p:sp>
        <p:nvSpPr>
          <p:cNvPr id="16" name="圆角矩形标注 15"/>
          <p:cNvSpPr/>
          <p:nvPr/>
        </p:nvSpPr>
        <p:spPr>
          <a:xfrm>
            <a:off x="7160260" y="1042670"/>
            <a:ext cx="1585595" cy="949325"/>
          </a:xfrm>
          <a:prstGeom prst="wedgeRoundRectCallout">
            <a:avLst>
              <a:gd name="adj1" fmla="val -45154"/>
              <a:gd name="adj2" fmla="val 73879"/>
              <a:gd name="adj3" fmla="val 16667"/>
            </a:avLst>
          </a:prstGeom>
          <a:noFill/>
          <a:ln w="28575" cap="flat" cmpd="sng">
            <a:solidFill>
              <a:srgbClr val="FF0000"/>
            </a:solidFill>
            <a:prstDash val="solid"/>
            <a:miter/>
            <a:headEnd type="none" w="med" len="med"/>
            <a:tailEnd type="none" w="med" len="med"/>
          </a:ln>
        </p:spPr>
        <p:txBody>
          <a:bodyPr lIns="0" rIns="0"/>
          <a:p>
            <a:pPr algn="ctr">
              <a:lnSpc>
                <a:spcPct val="120000"/>
              </a:lnSpc>
            </a:pPr>
            <a:r>
              <a:rPr lang="zh-CN" altLang="zh-CN" sz="2400" spc="200">
                <a:uFillTx/>
                <a:latin typeface="微软雅黑" panose="020B0503020204020204" charset="-122"/>
                <a:ea typeface="微软雅黑" panose="020B0503020204020204" charset="-122"/>
                <a:sym typeface="+mn-ea"/>
              </a:rPr>
              <a:t>应急备用系统</a:t>
            </a:r>
            <a:endParaRPr lang="zh-CN" altLang="zh-CN" sz="2400" spc="200">
              <a:uFillTx/>
              <a:latin typeface="微软雅黑" panose="020B0503020204020204" charset="-122"/>
              <a:ea typeface="微软雅黑" panose="020B0503020204020204" charset="-122"/>
              <a:sym typeface="+mn-ea"/>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2000" fill="hold">
                                          <p:stCondLst>
                                            <p:cond delay="0"/>
                                          </p:stCondLst>
                                        </p:cTn>
                                        <p:tgtEl>
                                          <p:spTgt spid="96300"/>
                                        </p:tgtEl>
                                        <p:attrNameLst>
                                          <p:attrName>style.visibility</p:attrName>
                                        </p:attrNameLst>
                                      </p:cBhvr>
                                      <p:to>
                                        <p:strVal val="visible"/>
                                      </p:to>
                                    </p:set>
                                    <p:anim calcmode="lin" valueType="num">
                                      <p:cBhvr>
                                        <p:cTn id="24" dur="2000" fill="hold"/>
                                        <p:tgtEl>
                                          <p:spTgt spid="96300"/>
                                        </p:tgtEl>
                                        <p:attrNameLst>
                                          <p:attrName>ppt_w</p:attrName>
                                        </p:attrNameLst>
                                      </p:cBhvr>
                                      <p:tavLst>
                                        <p:tav tm="0">
                                          <p:val>
                                            <p:fltVal val="0"/>
                                          </p:val>
                                        </p:tav>
                                        <p:tav tm="100000">
                                          <p:val>
                                            <p:strVal val="#ppt_w"/>
                                          </p:val>
                                        </p:tav>
                                      </p:tavLst>
                                    </p:anim>
                                    <p:anim calcmode="lin" valueType="num">
                                      <p:cBhvr>
                                        <p:cTn id="25" dur="2000" fill="hold"/>
                                        <p:tgtEl>
                                          <p:spTgt spid="96300"/>
                                        </p:tgtEl>
                                        <p:attrNameLst>
                                          <p:attrName>ppt_h</p:attrName>
                                        </p:attrNameLst>
                                      </p:cBhvr>
                                      <p:tavLst>
                                        <p:tav tm="0">
                                          <p:val>
                                            <p:fltVal val="0"/>
                                          </p:val>
                                        </p:tav>
                                        <p:tav tm="100000">
                                          <p:val>
                                            <p:strVal val="#ppt_h"/>
                                          </p:val>
                                        </p:tav>
                                      </p:tavLst>
                                    </p:anim>
                                    <p:anim calcmode="lin" valueType="num">
                                      <p:cBhvr>
                                        <p:cTn id="26" dur="2000" fill="hold"/>
                                        <p:tgtEl>
                                          <p:spTgt spid="96300"/>
                                        </p:tgtEl>
                                        <p:attrNameLst>
                                          <p:attrName>style.rotation</p:attrName>
                                        </p:attrNameLst>
                                      </p:cBhvr>
                                      <p:tavLst>
                                        <p:tav tm="0">
                                          <p:val>
                                            <p:fltVal val="360"/>
                                          </p:val>
                                        </p:tav>
                                        <p:tav tm="100000">
                                          <p:val>
                                            <p:fltVal val="0"/>
                                          </p:val>
                                        </p:tav>
                                      </p:tavLst>
                                    </p:anim>
                                    <p:animEffect transition="in" filter="fade">
                                      <p:cBhvr>
                                        <p:cTn id="27" dur="2000"/>
                                        <p:tgtEl>
                                          <p:spTgt spid="9630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par>
                          <p:cTn id="41" fill="hold">
                            <p:stCondLst>
                              <p:cond delay="1500"/>
                            </p:stCondLst>
                            <p:childTnLst>
                              <p:par>
                                <p:cTn id="42" presetID="22" presetClass="entr" presetSubtype="2"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right)">
                                      <p:cBhvr>
                                        <p:cTn id="44" dur="500"/>
                                        <p:tgtEl>
                                          <p:spTgt spid="10"/>
                                        </p:tgtEl>
                                      </p:cBhvr>
                                    </p:animEffect>
                                  </p:childTnLst>
                                </p:cTn>
                              </p:par>
                            </p:childTnLst>
                          </p:cTn>
                        </p:par>
                        <p:par>
                          <p:cTn id="45" fill="hold">
                            <p:stCondLst>
                              <p:cond delay="2000"/>
                            </p:stCondLst>
                            <p:childTnLst>
                              <p:par>
                                <p:cTn id="46" presetID="22" presetClass="entr" presetSubtype="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bldLvl="0" animBg="1"/>
      <p:bldP spid="10" grpId="0" bldLvl="0" animBg="1"/>
      <p:bldP spid="11" grpId="0" bldLvl="0" animBg="1"/>
      <p:bldP spid="15" grpId="0" bldLvl="0" animBg="1"/>
      <p:bldP spid="16" grpId="0" bldLvl="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172460" y="1722120"/>
            <a:ext cx="7995285" cy="304609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向发动机提供</a:t>
            </a:r>
            <a:r>
              <a:rPr lang="zh-CN" altLang="en-US" sz="2400">
                <a:solidFill>
                  <a:srgbClr val="FF0000"/>
                </a:solidFill>
                <a:latin typeface="微软雅黑" panose="020B0503020204020204" charset="-122"/>
                <a:ea typeface="微软雅黑" panose="020B0503020204020204" charset="-122"/>
                <a:sym typeface="+mn-ea"/>
              </a:rPr>
              <a:t>与负荷相适应的</a:t>
            </a:r>
            <a:r>
              <a:rPr lang="zh-CN" altLang="en-US" sz="2400" b="1">
                <a:solidFill>
                  <a:srgbClr val="FF0000"/>
                </a:solidFill>
                <a:latin typeface="微软雅黑" panose="020B0503020204020204" charset="-122"/>
                <a:ea typeface="微软雅黑" panose="020B0503020204020204" charset="-122"/>
                <a:sym typeface="+mn-ea"/>
              </a:rPr>
              <a:t>清洁</a:t>
            </a:r>
            <a:r>
              <a:rPr lang="zh-CN" altLang="en-US" sz="2400">
                <a:latin typeface="微软雅黑" panose="020B0503020204020204" charset="-122"/>
                <a:ea typeface="微软雅黑" panose="020B0503020204020204" charset="-122"/>
                <a:sym typeface="+mn-ea"/>
              </a:rPr>
              <a:t>的空气，同时</a:t>
            </a:r>
            <a:r>
              <a:rPr lang="zh-CN" altLang="en-US" sz="2400">
                <a:solidFill>
                  <a:srgbClr val="FF0000"/>
                </a:solidFill>
                <a:latin typeface="微软雅黑" panose="020B0503020204020204" charset="-122"/>
                <a:ea typeface="微软雅黑" panose="020B0503020204020204" charset="-122"/>
                <a:sym typeface="+mn-ea"/>
              </a:rPr>
              <a:t>测量</a:t>
            </a:r>
            <a:r>
              <a:rPr lang="zh-CN" altLang="en-US" sz="2400">
                <a:latin typeface="微软雅黑" panose="020B0503020204020204" charset="-122"/>
                <a:ea typeface="微软雅黑" panose="020B0503020204020204" charset="-122"/>
                <a:sym typeface="+mn-ea"/>
              </a:rPr>
              <a:t>和</a:t>
            </a:r>
            <a:r>
              <a:rPr lang="zh-CN" altLang="en-US" sz="2400">
                <a:solidFill>
                  <a:srgbClr val="FF0000"/>
                </a:solidFill>
                <a:latin typeface="微软雅黑" panose="020B0503020204020204" charset="-122"/>
                <a:ea typeface="微软雅黑" panose="020B0503020204020204" charset="-122"/>
                <a:sym typeface="+mn-ea"/>
              </a:rPr>
              <a:t>控制</a:t>
            </a:r>
            <a:r>
              <a:rPr lang="zh-CN" altLang="en-US" sz="2400">
                <a:latin typeface="微软雅黑" panose="020B0503020204020204" charset="-122"/>
                <a:ea typeface="微软雅黑" panose="020B0503020204020204" charset="-122"/>
                <a:sym typeface="+mn-ea"/>
              </a:rPr>
              <a:t>进入发动机气缸的空气量，使它们在系统中与喷油器喷出的汽油形成空燃比符合要求的可燃混合气，同时于有限的气缸容积中尽可能多和均匀地供气。</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进气控制系统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进气控制系统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grpSp>
        <p:nvGrpSpPr>
          <p:cNvPr id="4" name="组合 3"/>
          <p:cNvGrpSpPr/>
          <p:nvPr/>
        </p:nvGrpSpPr>
        <p:grpSpPr>
          <a:xfrm>
            <a:off x="4283710" y="1280160"/>
            <a:ext cx="6807835" cy="4297680"/>
            <a:chOff x="6746" y="2016"/>
            <a:chExt cx="10721" cy="6768"/>
          </a:xfrm>
        </p:grpSpPr>
        <p:pic>
          <p:nvPicPr>
            <p:cNvPr id="9" name="图片 8" descr="131507583_91n"/>
            <p:cNvPicPr>
              <a:picLocks noChangeAspect="1"/>
            </p:cNvPicPr>
            <p:nvPr/>
          </p:nvPicPr>
          <p:blipFill>
            <a:blip r:embed="rId1"/>
            <a:srcRect l="8313" b="7815"/>
            <a:stretch>
              <a:fillRect/>
            </a:stretch>
          </p:blipFill>
          <p:spPr>
            <a:xfrm>
              <a:off x="6746" y="2016"/>
              <a:ext cx="10359" cy="6768"/>
            </a:xfrm>
            <a:prstGeom prst="rect">
              <a:avLst/>
            </a:prstGeom>
          </p:spPr>
        </p:pic>
        <p:cxnSp>
          <p:nvCxnSpPr>
            <p:cNvPr id="10" name="直接连接符 9"/>
            <p:cNvCxnSpPr/>
            <p:nvPr/>
          </p:nvCxnSpPr>
          <p:spPr>
            <a:xfrm>
              <a:off x="14981" y="5472"/>
              <a:ext cx="959"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731" y="5186"/>
              <a:ext cx="1737" cy="482"/>
            </a:xfrm>
            <a:prstGeom prst="rect">
              <a:avLst/>
            </a:prstGeom>
            <a:noFill/>
          </p:spPr>
          <p:txBody>
            <a:bodyPr wrap="square" rtlCol="0">
              <a:spAutoFit/>
            </a:bodyPr>
            <a:p>
              <a:r>
                <a:rPr lang="zh-CN" altLang="en-US" sz="1400" b="1">
                  <a:solidFill>
                    <a:srgbClr val="2093FE"/>
                  </a:solidFill>
                  <a:latin typeface="黑体" panose="02010609060101010101" pitchFamily="2" charset="-122"/>
                  <a:ea typeface="黑体" panose="02010609060101010101" pitchFamily="2" charset="-122"/>
                </a:rPr>
                <a:t>进气总管</a:t>
              </a:r>
              <a:endParaRPr lang="zh-CN" altLang="en-US" sz="1400" b="1">
                <a:solidFill>
                  <a:srgbClr val="2093FE"/>
                </a:solidFill>
                <a:latin typeface="黑体" panose="02010609060101010101" pitchFamily="2" charset="-122"/>
                <a:ea typeface="黑体" panose="02010609060101010101" pitchFamily="2" charset="-122"/>
              </a:endParaRPr>
            </a:p>
          </p:txBody>
        </p:sp>
        <p:cxnSp>
          <p:nvCxnSpPr>
            <p:cNvPr id="3" name="直接连接符 2"/>
            <p:cNvCxnSpPr/>
            <p:nvPr/>
          </p:nvCxnSpPr>
          <p:spPr>
            <a:xfrm>
              <a:off x="8934" y="3760"/>
              <a:ext cx="428" cy="433"/>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798" y="3278"/>
              <a:ext cx="1737" cy="482"/>
            </a:xfrm>
            <a:prstGeom prst="rect">
              <a:avLst/>
            </a:prstGeom>
            <a:noFill/>
          </p:spPr>
          <p:txBody>
            <a:bodyPr wrap="square" rtlCol="0">
              <a:spAutoFit/>
            </a:bodyPr>
            <a:p>
              <a:r>
                <a:rPr lang="zh-CN" altLang="en-US" sz="1400" b="1">
                  <a:solidFill>
                    <a:srgbClr val="2093FE"/>
                  </a:solidFill>
                  <a:latin typeface="黑体" panose="02010609060101010101" pitchFamily="2" charset="-122"/>
                  <a:ea typeface="黑体" panose="02010609060101010101" pitchFamily="2" charset="-122"/>
                </a:rPr>
                <a:t>进气总管</a:t>
              </a:r>
              <a:endParaRPr lang="zh-CN" altLang="en-US" sz="1400" b="1">
                <a:solidFill>
                  <a:srgbClr val="2093FE"/>
                </a:solidFill>
                <a:latin typeface="黑体" panose="02010609060101010101" pitchFamily="2" charset="-122"/>
                <a:ea typeface="黑体" panose="02010609060101010101" pitchFamily="2" charset="-122"/>
              </a:endParaRPr>
            </a:p>
          </p:txBody>
        </p:sp>
      </p:grpSp>
      <p:sp>
        <p:nvSpPr>
          <p:cNvPr id="7" name="圆角矩形 6"/>
          <p:cNvSpPr/>
          <p:nvPr/>
        </p:nvSpPr>
        <p:spPr>
          <a:xfrm>
            <a:off x="7960995" y="413512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4178935" y="359918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7280910" y="1651635"/>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4842510" y="193675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9880600" y="3185160"/>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8559800" y="1651635"/>
            <a:ext cx="1320800"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8" fill="hold" grpId="0" nodeType="clickEffect">
                                  <p:stCondLst>
                                    <p:cond delay="0"/>
                                  </p:stCondLst>
                                  <p:childTnLst>
                                    <p:animEffect transition="out" filter="wipe(left)">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0" nodeType="clickEffect">
                                  <p:stCondLst>
                                    <p:cond delay="0"/>
                                  </p:stCondLst>
                                  <p:childTnLst>
                                    <p:animEffect transition="out" filter="wipe(left)">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8" fill="hold" grpId="0" nodeType="clickEffect">
                                  <p:stCondLst>
                                    <p:cond delay="0"/>
                                  </p:stCondLst>
                                  <p:childTnLst>
                                    <p:animEffect transition="out" filter="wipe(left)">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22" presetClass="exit" presetSubtype="8" fill="hold" grpId="0" nodeType="withEffect">
                                  <p:stCondLst>
                                    <p:cond delay="0"/>
                                  </p:stCondLst>
                                  <p:childTnLst>
                                    <p:animEffect transition="out" filter="wipe(left)">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8" fill="hold" grpId="0" nodeType="clickEffect">
                                  <p:stCondLst>
                                    <p:cond delay="0"/>
                                  </p:stCondLst>
                                  <p:childTnLst>
                                    <p:animEffect transition="out" filter="wipe(left)">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2" grpId="0" bldLvl="0" animBg="1"/>
      <p:bldP spid="14" grpId="0" bldLvl="0" animBg="1"/>
      <p:bldP spid="15" grpId="0" bldLvl="0" animBg="1"/>
      <p:bldP spid="1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350260" y="2106930"/>
            <a:ext cx="7995285" cy="230695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燃油供给控制系统的作用是</a:t>
            </a:r>
            <a:r>
              <a:rPr lang="zh-CN" altLang="en-US" sz="2400">
                <a:solidFill>
                  <a:srgbClr val="FF0000"/>
                </a:solidFill>
                <a:latin typeface="微软雅黑" panose="020B0503020204020204" charset="-122"/>
                <a:ea typeface="微软雅黑" panose="020B0503020204020204" charset="-122"/>
                <a:sym typeface="+mn-ea"/>
              </a:rPr>
              <a:t>储存</a:t>
            </a:r>
            <a:r>
              <a:rPr lang="zh-CN" altLang="en-US" sz="2400">
                <a:latin typeface="微软雅黑" panose="020B0503020204020204" charset="-122"/>
                <a:ea typeface="微软雅黑" panose="020B0503020204020204" charset="-122"/>
                <a:sym typeface="+mn-ea"/>
              </a:rPr>
              <a:t>并</a:t>
            </a:r>
            <a:r>
              <a:rPr lang="zh-CN" altLang="en-US" sz="2400">
                <a:solidFill>
                  <a:srgbClr val="FF0000"/>
                </a:solidFill>
                <a:latin typeface="微软雅黑" panose="020B0503020204020204" charset="-122"/>
                <a:ea typeface="微软雅黑" panose="020B0503020204020204" charset="-122"/>
                <a:sym typeface="+mn-ea"/>
              </a:rPr>
              <a:t>滤清</a:t>
            </a:r>
            <a:r>
              <a:rPr lang="zh-CN" altLang="en-US" sz="2400">
                <a:latin typeface="微软雅黑" panose="020B0503020204020204" charset="-122"/>
                <a:ea typeface="微软雅黑" panose="020B0503020204020204" charset="-122"/>
                <a:sym typeface="+mn-ea"/>
              </a:rPr>
              <a:t>汽油，根据发动机各工况的要求向发动机供给</a:t>
            </a:r>
            <a:r>
              <a:rPr lang="zh-CN" altLang="en-US" sz="2400">
                <a:solidFill>
                  <a:srgbClr val="FF0000"/>
                </a:solidFill>
                <a:latin typeface="微软雅黑" panose="020B0503020204020204" charset="-122"/>
                <a:ea typeface="微软雅黑" panose="020B0503020204020204" charset="-122"/>
                <a:sym typeface="+mn-ea"/>
              </a:rPr>
              <a:t>清洁的</a:t>
            </a:r>
            <a:r>
              <a:rPr lang="zh-CN" altLang="en-US" sz="2400">
                <a:latin typeface="微软雅黑" panose="020B0503020204020204" charset="-122"/>
                <a:ea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sym typeface="+mn-ea"/>
              </a:rPr>
              <a:t>具有适当压力</a:t>
            </a:r>
            <a:r>
              <a:rPr lang="zh-CN" altLang="en-US" sz="2400">
                <a:latin typeface="微软雅黑" panose="020B0503020204020204" charset="-122"/>
                <a:ea typeface="微软雅黑" panose="020B0503020204020204" charset="-122"/>
                <a:sym typeface="+mn-ea"/>
              </a:rPr>
              <a:t>并经</a:t>
            </a:r>
            <a:r>
              <a:rPr lang="zh-CN" altLang="en-US" sz="2400">
                <a:solidFill>
                  <a:srgbClr val="FF0000"/>
                </a:solidFill>
                <a:latin typeface="微软雅黑" panose="020B0503020204020204" charset="-122"/>
                <a:ea typeface="微软雅黑" panose="020B0503020204020204" charset="-122"/>
                <a:sym typeface="+mn-ea"/>
              </a:rPr>
              <a:t>精确计量</a:t>
            </a:r>
            <a:r>
              <a:rPr lang="zh-CN" altLang="en-US" sz="2400">
                <a:latin typeface="微软雅黑" panose="020B0503020204020204" charset="-122"/>
                <a:ea typeface="微软雅黑" panose="020B0503020204020204" charset="-122"/>
                <a:sym typeface="+mn-ea"/>
              </a:rPr>
              <a:t>的汽油。</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燃油供给控制系统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5" name="Group 44"/>
          <p:cNvGrpSpPr/>
          <p:nvPr/>
        </p:nvGrpSpPr>
        <p:grpSpPr bwMode="auto">
          <a:xfrm>
            <a:off x="744220" y="2645410"/>
            <a:ext cx="2112010" cy="2148205"/>
            <a:chOff x="1898" y="1504"/>
            <a:chExt cx="1628" cy="1627"/>
          </a:xfrm>
        </p:grpSpPr>
        <p:sp>
          <p:nvSpPr>
            <p:cNvPr id="17"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18"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燃油供给控制系统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pic>
        <p:nvPicPr>
          <p:cNvPr id="305154" name="图片 294915" descr="image.png"/>
          <p:cNvPicPr>
            <a:picLocks noChangeAspect="1"/>
          </p:cNvPicPr>
          <p:nvPr/>
        </p:nvPicPr>
        <p:blipFill>
          <a:blip r:embed="rId1"/>
          <a:stretch>
            <a:fillRect/>
          </a:stretch>
        </p:blipFill>
        <p:spPr>
          <a:xfrm>
            <a:off x="3238500" y="2056765"/>
            <a:ext cx="8086090" cy="3415030"/>
          </a:xfrm>
          <a:prstGeom prst="rect">
            <a:avLst/>
          </a:prstGeom>
          <a:noFill/>
          <a:ln w="9525">
            <a:noFill/>
          </a:ln>
        </p:spPr>
      </p:pic>
      <p:sp>
        <p:nvSpPr>
          <p:cNvPr id="19" name="圆角矩形 18"/>
          <p:cNvSpPr/>
          <p:nvPr/>
        </p:nvSpPr>
        <p:spPr>
          <a:xfrm>
            <a:off x="9075420" y="2682240"/>
            <a:ext cx="657860" cy="39624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9860280" y="2682240"/>
            <a:ext cx="707390" cy="39624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5579110" y="4084320"/>
            <a:ext cx="1033780" cy="38163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3238500" y="3217545"/>
            <a:ext cx="411480" cy="100393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4274185" y="2056765"/>
            <a:ext cx="1078230" cy="29908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5767070" y="3433445"/>
            <a:ext cx="619125" cy="285115"/>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5154"/>
                                        </p:tgtEl>
                                        <p:attrNameLst>
                                          <p:attrName>style.visibility</p:attrName>
                                        </p:attrNameLst>
                                      </p:cBhvr>
                                      <p:to>
                                        <p:strVal val="visible"/>
                                      </p:to>
                                    </p:set>
                                    <p:animEffect transition="in" filter="fade">
                                      <p:cBhvr>
                                        <p:cTn id="7" dur="1000"/>
                                        <p:tgtEl>
                                          <p:spTgt spid="305154"/>
                                        </p:tgtEl>
                                      </p:cBhvr>
                                    </p:animEffect>
                                    <p:anim calcmode="lin" valueType="num">
                                      <p:cBhvr>
                                        <p:cTn id="8" dur="1000" fill="hold"/>
                                        <p:tgtEl>
                                          <p:spTgt spid="305154"/>
                                        </p:tgtEl>
                                        <p:attrNameLst>
                                          <p:attrName>ppt_x</p:attrName>
                                        </p:attrNameLst>
                                      </p:cBhvr>
                                      <p:tavLst>
                                        <p:tav tm="0">
                                          <p:val>
                                            <p:strVal val="#ppt_x"/>
                                          </p:val>
                                        </p:tav>
                                        <p:tav tm="100000">
                                          <p:val>
                                            <p:strVal val="#ppt_x"/>
                                          </p:val>
                                        </p:tav>
                                      </p:tavLst>
                                    </p:anim>
                                    <p:anim calcmode="lin" valueType="num">
                                      <p:cBhvr>
                                        <p:cTn id="9" dur="1000" fill="hold"/>
                                        <p:tgtEl>
                                          <p:spTgt spid="3051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2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20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heel(1)">
                                      <p:cBhvr>
                                        <p:cTn id="24" dur="20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heel(1)">
                                      <p:cBhvr>
                                        <p:cTn id="29" dur="20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heel(1)">
                                      <p:cBhvr>
                                        <p:cTn id="34" dur="20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heel(1)">
                                      <p:cBhvr>
                                        <p:cTn id="3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350260" y="2106930"/>
            <a:ext cx="7995285" cy="230695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将蓄电池或发电机的低压电转变成</a:t>
            </a:r>
            <a:r>
              <a:rPr lang="zh-CN" altLang="en-US" sz="2400">
                <a:solidFill>
                  <a:srgbClr val="FF0000"/>
                </a:solidFill>
                <a:latin typeface="微软雅黑" panose="020B0503020204020204" charset="-122"/>
                <a:ea typeface="微软雅黑" panose="020B0503020204020204" charset="-122"/>
                <a:sym typeface="+mn-ea"/>
              </a:rPr>
              <a:t>高压电</a:t>
            </a:r>
            <a:r>
              <a:rPr lang="zh-CN" altLang="en-US" sz="2400">
                <a:latin typeface="微软雅黑" panose="020B0503020204020204" charset="-122"/>
                <a:ea typeface="微软雅黑" panose="020B0503020204020204" charset="-122"/>
                <a:sym typeface="+mn-ea"/>
              </a:rPr>
              <a:t>，按发动机</a:t>
            </a:r>
            <a:r>
              <a:rPr lang="zh-CN" altLang="en-US" sz="2400">
                <a:solidFill>
                  <a:srgbClr val="FF0000"/>
                </a:solidFill>
                <a:latin typeface="微软雅黑" panose="020B0503020204020204" charset="-122"/>
                <a:ea typeface="微软雅黑" panose="020B0503020204020204" charset="-122"/>
                <a:sym typeface="+mn-ea"/>
              </a:rPr>
              <a:t>做功顺序与点火时间的要求</a:t>
            </a:r>
            <a:r>
              <a:rPr lang="zh-CN" altLang="en-US" sz="2400">
                <a:latin typeface="微软雅黑" panose="020B0503020204020204" charset="-122"/>
                <a:ea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sym typeface="+mn-ea"/>
              </a:rPr>
              <a:t>适时</a:t>
            </a:r>
            <a:r>
              <a:rPr lang="zh-CN" altLang="en-US" sz="2400">
                <a:latin typeface="微软雅黑" panose="020B0503020204020204" charset="-122"/>
                <a:ea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sym typeface="+mn-ea"/>
              </a:rPr>
              <a:t>准确</a:t>
            </a:r>
            <a:r>
              <a:rPr lang="zh-CN" altLang="en-US" sz="2400">
                <a:latin typeface="微软雅黑" panose="020B0503020204020204" charset="-122"/>
                <a:ea typeface="微软雅黑" panose="020B0503020204020204" charset="-122"/>
                <a:sym typeface="+mn-ea"/>
              </a:rPr>
              <a:t>地配送给各缸火花塞，产生</a:t>
            </a:r>
            <a:r>
              <a:rPr lang="zh-CN" altLang="en-US" sz="2400">
                <a:solidFill>
                  <a:srgbClr val="FF0000"/>
                </a:solidFill>
                <a:latin typeface="微软雅黑" panose="020B0503020204020204" charset="-122"/>
                <a:ea typeface="微软雅黑" panose="020B0503020204020204" charset="-122"/>
                <a:sym typeface="+mn-ea"/>
              </a:rPr>
              <a:t>电火花</a:t>
            </a:r>
            <a:r>
              <a:rPr lang="zh-CN" altLang="en-US" sz="2400">
                <a:latin typeface="微软雅黑" panose="020B0503020204020204" charset="-122"/>
                <a:ea typeface="微软雅黑" panose="020B0503020204020204" charset="-122"/>
                <a:sym typeface="+mn-ea"/>
              </a:rPr>
              <a:t>，点燃混合气。</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点火控制系统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点火控制系统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pic>
        <p:nvPicPr>
          <p:cNvPr id="4" name="图片 3"/>
          <p:cNvPicPr>
            <a:picLocks noChangeAspect="1"/>
          </p:cNvPicPr>
          <p:nvPr/>
        </p:nvPicPr>
        <p:blipFill>
          <a:blip r:embed="rId1"/>
          <a:stretch>
            <a:fillRect/>
          </a:stretch>
        </p:blipFill>
        <p:spPr>
          <a:xfrm>
            <a:off x="3361690" y="1477010"/>
            <a:ext cx="7849870" cy="4140200"/>
          </a:xfrm>
          <a:prstGeom prst="rect">
            <a:avLst/>
          </a:prstGeom>
        </p:spPr>
      </p:pic>
      <p:sp>
        <p:nvSpPr>
          <p:cNvPr id="19" name="圆角矩形 18"/>
          <p:cNvSpPr/>
          <p:nvPr/>
        </p:nvSpPr>
        <p:spPr>
          <a:xfrm>
            <a:off x="7728585" y="1622425"/>
            <a:ext cx="1229995" cy="41275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609975" y="4565650"/>
            <a:ext cx="775335" cy="105156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5250815" y="4565650"/>
            <a:ext cx="775335" cy="105156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7840980" y="2713355"/>
            <a:ext cx="1268095" cy="137160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9420860" y="4692650"/>
            <a:ext cx="1665605" cy="1051560"/>
          </a:xfrm>
          <a:prstGeom prst="roundRect">
            <a:avLst/>
          </a:prstGeom>
          <a:noFill/>
          <a:ln w="28575">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heel(1)">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 grpId="0" bldLvl="0" animBg="1"/>
      <p:bldP spid="7" grpId="0" bldLvl="0" animBg="1"/>
      <p:bldP spid="8" grpId="0" bldLvl="0" animBg="1"/>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43903" y="439103"/>
            <a:ext cx="7416800" cy="737235"/>
          </a:xfrm>
          <a:prstGeom prst="rect">
            <a:avLst/>
          </a:prstGeom>
          <a:noFill/>
          <a:ln w="9525">
            <a:noFill/>
          </a:ln>
        </p:spPr>
        <p:txBody>
          <a:bodyPr>
            <a:spAutoFit/>
          </a:bodyPr>
          <a:p>
            <a:pPr fontAlgn="auto">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发动机电控系统</a:t>
            </a:r>
            <a:r>
              <a:rPr lang="zh-CN" altLang="en-US" sz="2800" b="1" dirty="0">
                <a:latin typeface="微软雅黑" panose="020B0503020204020204" charset="-122"/>
                <a:ea typeface="微软雅黑" panose="020B0503020204020204" charset="-122"/>
                <a:cs typeface="微软雅黑" panose="020B0503020204020204" charset="-122"/>
                <a:sym typeface="+mn-ea"/>
              </a:rPr>
              <a:t>组成</a:t>
            </a:r>
            <a:endParaRPr lang="zh-CN" altLang="en-US" sz="28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350260" y="2087245"/>
            <a:ext cx="7995285" cy="2306955"/>
          </a:xfrm>
          <a:prstGeom prst="rect">
            <a:avLst/>
          </a:prstGeom>
          <a:noFill/>
        </p:spPr>
        <p:txBody>
          <a:bodyPr wrap="square" rtlCol="0">
            <a:spAutoFit/>
          </a:bodyPr>
          <a:p>
            <a:pPr indent="457200" fontAlgn="auto">
              <a:lnSpc>
                <a:spcPct val="200000"/>
              </a:lnSpc>
            </a:pPr>
            <a:r>
              <a:rPr lang="zh-CN" altLang="en-US" sz="2400">
                <a:latin typeface="微软雅黑" panose="020B0503020204020204" charset="-122"/>
                <a:ea typeface="微软雅黑" panose="020B0503020204020204" charset="-122"/>
                <a:sym typeface="+mn-ea"/>
              </a:rPr>
              <a:t>汽车污染物来源有三个来源，</a:t>
            </a:r>
            <a:r>
              <a:rPr lang="zh-CN" altLang="en-US" sz="2400">
                <a:solidFill>
                  <a:srgbClr val="FF0000"/>
                </a:solidFill>
                <a:latin typeface="微软雅黑" panose="020B0503020204020204" charset="-122"/>
                <a:ea typeface="微软雅黑" panose="020B0503020204020204" charset="-122"/>
                <a:sym typeface="+mn-ea"/>
              </a:rPr>
              <a:t>排气排放物</a:t>
            </a:r>
            <a:r>
              <a:rPr lang="zh-CN" altLang="en-US" sz="2400">
                <a:latin typeface="微软雅黑" panose="020B0503020204020204" charset="-122"/>
                <a:ea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sym typeface="+mn-ea"/>
              </a:rPr>
              <a:t>曲轴箱窜气</a:t>
            </a:r>
            <a:r>
              <a:rPr lang="zh-CN" altLang="en-US" sz="2400">
                <a:latin typeface="微软雅黑" panose="020B0503020204020204" charset="-122"/>
                <a:ea typeface="微软雅黑" panose="020B0503020204020204" charset="-122"/>
                <a:sym typeface="+mn-ea"/>
              </a:rPr>
              <a:t>及</a:t>
            </a:r>
            <a:r>
              <a:rPr lang="zh-CN" altLang="en-US" sz="2400">
                <a:solidFill>
                  <a:srgbClr val="FF0000"/>
                </a:solidFill>
                <a:latin typeface="微软雅黑" panose="020B0503020204020204" charset="-122"/>
                <a:ea typeface="微软雅黑" panose="020B0503020204020204" charset="-122"/>
                <a:sym typeface="+mn-ea"/>
              </a:rPr>
              <a:t>燃油蒸发</a:t>
            </a:r>
            <a:r>
              <a:rPr lang="zh-CN" altLang="en-US" sz="2400">
                <a:latin typeface="微软雅黑" panose="020B0503020204020204" charset="-122"/>
                <a:ea typeface="微软雅黑" panose="020B0503020204020204" charset="-122"/>
                <a:sym typeface="+mn-ea"/>
              </a:rPr>
              <a:t>，排放控制系统主要是对这些排放控制装置的工作实行电子控制。</a:t>
            </a:r>
            <a:endParaRPr lang="zh-CN" altLang="en-US" sz="2400">
              <a:latin typeface="微软雅黑" panose="020B0503020204020204" charset="-122"/>
              <a:ea typeface="微软雅黑" panose="020B0503020204020204" charset="-122"/>
              <a:sym typeface="+mn-ea"/>
            </a:endParaRPr>
          </a:p>
        </p:txBody>
      </p:sp>
      <p:grpSp>
        <p:nvGrpSpPr>
          <p:cNvPr id="96300" name="Group 44"/>
          <p:cNvGrpSpPr/>
          <p:nvPr/>
        </p:nvGrpSpPr>
        <p:grpSpPr bwMode="auto">
          <a:xfrm>
            <a:off x="847090" y="2171065"/>
            <a:ext cx="2112010" cy="2148205"/>
            <a:chOff x="1898" y="1504"/>
            <a:chExt cx="1628" cy="1627"/>
          </a:xfrm>
        </p:grpSpPr>
        <p:sp>
          <p:nvSpPr>
            <p:cNvPr id="78863" name="Freeform 4"/>
            <p:cNvSpPr/>
            <p:nvPr/>
          </p:nvSpPr>
          <p:spPr bwMode="auto">
            <a:xfrm>
              <a:off x="1898" y="1504"/>
              <a:ext cx="1628" cy="1627"/>
            </a:xfrm>
            <a:custGeom>
              <a:avLst/>
              <a:gdLst>
                <a:gd name="T0" fmla="*/ 4814578 w 1050"/>
                <a:gd name="T1" fmla="*/ 5442098 h 1049"/>
                <a:gd name="T2" fmla="*/ 4609959 w 1050"/>
                <a:gd name="T3" fmla="*/ 6002580 h 1049"/>
                <a:gd name="T4" fmla="*/ 4038230 w 1050"/>
                <a:gd name="T5" fmla="*/ 5839862 h 1049"/>
                <a:gd name="T6" fmla="*/ 3761390 w 1050"/>
                <a:gd name="T7" fmla="*/ 6291864 h 1049"/>
                <a:gd name="T8" fmla="*/ 3165586 w 1050"/>
                <a:gd name="T9" fmla="*/ 5972447 h 1049"/>
                <a:gd name="T10" fmla="*/ 2666074 w 1050"/>
                <a:gd name="T11" fmla="*/ 6309945 h 1049"/>
                <a:gd name="T12" fmla="*/ 2292943 w 1050"/>
                <a:gd name="T13" fmla="*/ 5839862 h 1049"/>
                <a:gd name="T14" fmla="*/ 1811485 w 1050"/>
                <a:gd name="T15" fmla="*/ 6044771 h 1049"/>
                <a:gd name="T16" fmla="*/ 1636957 w 1050"/>
                <a:gd name="T17" fmla="*/ 5526473 h 1049"/>
                <a:gd name="T18" fmla="*/ 1396230 w 1050"/>
                <a:gd name="T19" fmla="*/ 5351703 h 1049"/>
                <a:gd name="T20" fmla="*/ 842552 w 1050"/>
                <a:gd name="T21" fmla="*/ 5339646 h 1049"/>
                <a:gd name="T22" fmla="*/ 806443 w 1050"/>
                <a:gd name="T23" fmla="*/ 4688765 h 1049"/>
                <a:gd name="T24" fmla="*/ 282856 w 1050"/>
                <a:gd name="T25" fmla="*/ 4520016 h 1049"/>
                <a:gd name="T26" fmla="*/ 469422 w 1050"/>
                <a:gd name="T27" fmla="*/ 3959535 h 1049"/>
                <a:gd name="T28" fmla="*/ 0 w 1050"/>
                <a:gd name="T29" fmla="*/ 3555747 h 1049"/>
                <a:gd name="T30" fmla="*/ 361093 w 1050"/>
                <a:gd name="T31" fmla="*/ 3013346 h 1049"/>
                <a:gd name="T32" fmla="*/ 36111 w 1050"/>
                <a:gd name="T33" fmla="*/ 2567371 h 1049"/>
                <a:gd name="T34" fmla="*/ 517566 w 1050"/>
                <a:gd name="T35" fmla="*/ 2217823 h 1049"/>
                <a:gd name="T36" fmla="*/ 331003 w 1050"/>
                <a:gd name="T37" fmla="*/ 1711579 h 1049"/>
                <a:gd name="T38" fmla="*/ 890697 w 1050"/>
                <a:gd name="T39" fmla="*/ 1506673 h 1049"/>
                <a:gd name="T40" fmla="*/ 842552 w 1050"/>
                <a:gd name="T41" fmla="*/ 982350 h 1049"/>
                <a:gd name="T42" fmla="*/ 1396230 w 1050"/>
                <a:gd name="T43" fmla="*/ 976324 h 1049"/>
                <a:gd name="T44" fmla="*/ 1630940 w 1050"/>
                <a:gd name="T45" fmla="*/ 367629 h 1049"/>
                <a:gd name="T46" fmla="*/ 2154524 w 1050"/>
                <a:gd name="T47" fmla="*/ 530349 h 1049"/>
                <a:gd name="T48" fmla="*/ 2437381 w 1050"/>
                <a:gd name="T49" fmla="*/ 439949 h 1049"/>
                <a:gd name="T50" fmla="*/ 3015131 w 1050"/>
                <a:gd name="T51" fmla="*/ 349549 h 1049"/>
                <a:gd name="T52" fmla="*/ 3562786 w 1050"/>
                <a:gd name="T53" fmla="*/ 0 h 1049"/>
                <a:gd name="T54" fmla="*/ 3887772 w 1050"/>
                <a:gd name="T55" fmla="*/ 439949 h 1049"/>
                <a:gd name="T56" fmla="*/ 4176648 w 1050"/>
                <a:gd name="T57" fmla="*/ 530349 h 1049"/>
                <a:gd name="T58" fmla="*/ 4700234 w 1050"/>
                <a:gd name="T59" fmla="*/ 367629 h 1049"/>
                <a:gd name="T60" fmla="*/ 4874758 w 1050"/>
                <a:gd name="T61" fmla="*/ 934137 h 1049"/>
                <a:gd name="T62" fmla="*/ 5416402 w 1050"/>
                <a:gd name="T63" fmla="*/ 910030 h 1049"/>
                <a:gd name="T64" fmla="*/ 5440471 w 1050"/>
                <a:gd name="T65" fmla="*/ 1506673 h 1049"/>
                <a:gd name="T66" fmla="*/ 6000168 w 1050"/>
                <a:gd name="T67" fmla="*/ 1711579 h 1049"/>
                <a:gd name="T68" fmla="*/ 5837675 w 1050"/>
                <a:gd name="T69" fmla="*/ 2290141 h 1049"/>
                <a:gd name="T70" fmla="*/ 6289046 w 1050"/>
                <a:gd name="T71" fmla="*/ 2567371 h 1049"/>
                <a:gd name="T72" fmla="*/ 5976095 w 1050"/>
                <a:gd name="T73" fmla="*/ 3157986 h 1049"/>
                <a:gd name="T74" fmla="*/ 6307100 w 1050"/>
                <a:gd name="T75" fmla="*/ 3658200 h 1049"/>
                <a:gd name="T76" fmla="*/ 5837675 w 1050"/>
                <a:gd name="T77" fmla="*/ 4031855 h 1049"/>
                <a:gd name="T78" fmla="*/ 6048310 w 1050"/>
                <a:gd name="T79" fmla="*/ 4520016 h 1049"/>
                <a:gd name="T80" fmla="*/ 5524730 w 1050"/>
                <a:gd name="T81" fmla="*/ 4688765 h 1049"/>
                <a:gd name="T82" fmla="*/ 5350202 w 1050"/>
                <a:gd name="T83" fmla="*/ 4929834 h 1049"/>
                <a:gd name="T84" fmla="*/ 5344183 w 1050"/>
                <a:gd name="T85" fmla="*/ 549031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78864" name="Oval 5"/>
            <p:cNvSpPr>
              <a:spLocks noChangeArrowheads="1"/>
            </p:cNvSpPr>
            <p:nvPr/>
          </p:nvSpPr>
          <p:spPr bwMode="auto">
            <a:xfrm>
              <a:off x="2081" y="1725"/>
              <a:ext cx="1262" cy="1228"/>
            </a:xfrm>
            <a:prstGeom prst="ellipse">
              <a:avLst/>
            </a:prstGeom>
            <a:solidFill>
              <a:srgbClr val="F2F2F2"/>
            </a:solidFill>
            <a:ln w="22225">
              <a:noFill/>
              <a:round/>
            </a:ln>
          </p:spPr>
          <p:txBody>
            <a:bodyPr anchor="ctr" anchorCtr="1"/>
            <a:p>
              <a:pPr marL="0" marR="0" lvl="0" indent="0" algn="ctr" defTabSz="94615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rPr>
                <a:t>排放控制系统</a:t>
              </a:r>
              <a:endParaRPr kumimoji="0" lang="zh-CN" altLang="en-US" sz="2400" b="1" i="0" u="none" strike="noStrike" kern="1200" cap="none" spc="0" normalizeH="0" baseline="0" noProof="0">
                <a:solidFill>
                  <a:srgbClr val="00B0F0"/>
                </a:solidFill>
                <a:effectLst>
                  <a:outerShdw blurRad="38100" dist="25400" dir="5400000" algn="ctr" rotWithShape="0">
                    <a:srgbClr val="6E747A">
                      <a:alpha val="43000"/>
                    </a:srgbClr>
                  </a:outerShdw>
                </a:effectLst>
                <a:uLnTx/>
                <a:uFillTx/>
                <a:latin typeface="Calibri" panose="020F0502020204030204" charset="0"/>
                <a:ea typeface="微软雅黑" panose="020B0503020204020204" charset="-122"/>
                <a:cs typeface="+mn-cs"/>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2000" fill="hold">
                                          <p:stCondLst>
                                            <p:cond delay="0"/>
                                          </p:stCondLst>
                                        </p:cTn>
                                        <p:tgtEl>
                                          <p:spTgt spid="96300"/>
                                        </p:tgtEl>
                                        <p:attrNameLst>
                                          <p:attrName>style.visibility</p:attrName>
                                        </p:attrNameLst>
                                      </p:cBhvr>
                                      <p:to>
                                        <p:strVal val="visible"/>
                                      </p:to>
                                    </p:set>
                                    <p:anim calcmode="lin" valueType="num">
                                      <p:cBhvr>
                                        <p:cTn id="7" dur="2000" fill="hold"/>
                                        <p:tgtEl>
                                          <p:spTgt spid="96300"/>
                                        </p:tgtEl>
                                        <p:attrNameLst>
                                          <p:attrName>ppt_w</p:attrName>
                                        </p:attrNameLst>
                                      </p:cBhvr>
                                      <p:tavLst>
                                        <p:tav tm="0">
                                          <p:val>
                                            <p:fltVal val="0"/>
                                          </p:val>
                                        </p:tav>
                                        <p:tav tm="100000">
                                          <p:val>
                                            <p:strVal val="#ppt_w"/>
                                          </p:val>
                                        </p:tav>
                                      </p:tavLst>
                                    </p:anim>
                                    <p:anim calcmode="lin" valueType="num">
                                      <p:cBhvr>
                                        <p:cTn id="8" dur="2000" fill="hold"/>
                                        <p:tgtEl>
                                          <p:spTgt spid="96300"/>
                                        </p:tgtEl>
                                        <p:attrNameLst>
                                          <p:attrName>ppt_h</p:attrName>
                                        </p:attrNameLst>
                                      </p:cBhvr>
                                      <p:tavLst>
                                        <p:tav tm="0">
                                          <p:val>
                                            <p:fltVal val="0"/>
                                          </p:val>
                                        </p:tav>
                                        <p:tav tm="100000">
                                          <p:val>
                                            <p:strVal val="#ppt_h"/>
                                          </p:val>
                                        </p:tav>
                                      </p:tavLst>
                                    </p:anim>
                                    <p:anim calcmode="lin" valueType="num">
                                      <p:cBhvr>
                                        <p:cTn id="9" dur="2000" fill="hold"/>
                                        <p:tgtEl>
                                          <p:spTgt spid="96300"/>
                                        </p:tgtEl>
                                        <p:attrNameLst>
                                          <p:attrName>style.rotation</p:attrName>
                                        </p:attrNameLst>
                                      </p:cBhvr>
                                      <p:tavLst>
                                        <p:tav tm="0">
                                          <p:val>
                                            <p:fltVal val="360"/>
                                          </p:val>
                                        </p:tav>
                                        <p:tav tm="100000">
                                          <p:val>
                                            <p:fltVal val="0"/>
                                          </p:val>
                                        </p:tav>
                                      </p:tavLst>
                                    </p:anim>
                                    <p:animEffect transition="in" filter="fade">
                                      <p:cBhvr>
                                        <p:cTn id="10" dur="2000"/>
                                        <p:tgtEl>
                                          <p:spTgt spid="96300"/>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5"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DOC_GUID" val="{60f3a1d3-c4c0-47b7-928d-8e05cf03281c}"/>
</p:tagLst>
</file>

<file path=ppt/theme/theme1.xml><?xml version="1.0" encoding="utf-8"?>
<a:theme xmlns:a="http://schemas.openxmlformats.org/drawingml/2006/main" name="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1085</Words>
  <Application>WPS 演示</Application>
  <PresentationFormat>宽屏</PresentationFormat>
  <Paragraphs>128</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Arial</vt:lpstr>
      <vt:lpstr>宋体</vt:lpstr>
      <vt:lpstr>Wingdings</vt:lpstr>
      <vt:lpstr>微软雅黑</vt:lpstr>
      <vt:lpstr>Calibri</vt:lpstr>
      <vt:lpstr>黑体</vt:lpstr>
      <vt:lpstr>华文琥珀</vt:lpstr>
      <vt:lpstr>Arial Unicode MS</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倾斜的沙漏</cp:lastModifiedBy>
  <cp:revision>35</cp:revision>
  <dcterms:created xsi:type="dcterms:W3CDTF">2018-12-17T02:56:00Z</dcterms:created>
  <dcterms:modified xsi:type="dcterms:W3CDTF">2025-01-07T08:44:04Z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80A1A5EE26F84BF2A8A02150401FB081_12</vt:lpwstr>
  </property>
</Properties>
</file>